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7" r:id="rId2"/>
    <p:sldId id="258" r:id="rId3"/>
    <p:sldId id="259" r:id="rId4"/>
    <p:sldId id="260" r:id="rId5"/>
    <p:sldId id="261" r:id="rId6"/>
    <p:sldId id="262" r:id="rId7"/>
    <p:sldId id="263" r:id="rId8"/>
    <p:sldId id="264" r:id="rId9"/>
    <p:sldId id="265" r:id="rId10"/>
    <p:sldId id="267" r:id="rId11"/>
    <p:sldId id="266" r:id="rId12"/>
    <p:sldId id="268" r:id="rId13"/>
    <p:sldId id="269" r:id="rId14"/>
    <p:sldId id="273" r:id="rId15"/>
    <p:sldId id="272" r:id="rId16"/>
    <p:sldId id="271"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B60EA5-C0BC-492B-8754-188196B54B06}" v="36" dt="2022-09-03T12:53:30.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may Saxena" userId="b1a4b3d7088d9561" providerId="LiveId" clId="{ECB60EA5-C0BC-492B-8754-188196B54B06}"/>
    <pc:docChg chg="undo custSel addSld modSld sldOrd">
      <pc:chgData name="Tanmay Saxena" userId="b1a4b3d7088d9561" providerId="LiveId" clId="{ECB60EA5-C0BC-492B-8754-188196B54B06}" dt="2022-09-03T12:53:30.066" v="3153"/>
      <pc:docMkLst>
        <pc:docMk/>
      </pc:docMkLst>
      <pc:sldChg chg="addSp modSp">
        <pc:chgData name="Tanmay Saxena" userId="b1a4b3d7088d9561" providerId="LiveId" clId="{ECB60EA5-C0BC-492B-8754-188196B54B06}" dt="2022-09-03T12:53:30.066" v="3153"/>
        <pc:sldMkLst>
          <pc:docMk/>
          <pc:sldMk cId="4043737824" sldId="257"/>
        </pc:sldMkLst>
        <pc:picChg chg="add mod">
          <ac:chgData name="Tanmay Saxena" userId="b1a4b3d7088d9561" providerId="LiveId" clId="{ECB60EA5-C0BC-492B-8754-188196B54B06}" dt="2022-09-03T12:53:30.066" v="3153"/>
          <ac:picMkLst>
            <pc:docMk/>
            <pc:sldMk cId="4043737824" sldId="257"/>
            <ac:picMk id="4" creationId="{2891AE0D-AF9B-459E-1F21-0D79233F16C8}"/>
          </ac:picMkLst>
        </pc:picChg>
      </pc:sldChg>
      <pc:sldChg chg="addSp modSp mod">
        <pc:chgData name="Tanmay Saxena" userId="b1a4b3d7088d9561" providerId="LiveId" clId="{ECB60EA5-C0BC-492B-8754-188196B54B06}" dt="2022-09-03T12:53:30.066" v="3153"/>
        <pc:sldMkLst>
          <pc:docMk/>
          <pc:sldMk cId="191714609" sldId="258"/>
        </pc:sldMkLst>
        <pc:spChg chg="mod">
          <ac:chgData name="Tanmay Saxena" userId="b1a4b3d7088d9561" providerId="LiveId" clId="{ECB60EA5-C0BC-492B-8754-188196B54B06}" dt="2022-09-03T12:27:41.979" v="3090" actId="403"/>
          <ac:spMkLst>
            <pc:docMk/>
            <pc:sldMk cId="191714609" sldId="258"/>
            <ac:spMk id="2" creationId="{9AB2EA78-AEB3-469B-9025-3B17201A457B}"/>
          </ac:spMkLst>
        </pc:spChg>
        <pc:spChg chg="add mod">
          <ac:chgData name="Tanmay Saxena" userId="b1a4b3d7088d9561" providerId="LiveId" clId="{ECB60EA5-C0BC-492B-8754-188196B54B06}" dt="2022-09-03T12:30:40.547" v="3144" actId="20577"/>
          <ac:spMkLst>
            <pc:docMk/>
            <pc:sldMk cId="191714609" sldId="258"/>
            <ac:spMk id="4" creationId="{BEB048B5-2979-E98C-1CAC-59302D4B555D}"/>
          </ac:spMkLst>
        </pc:spChg>
        <pc:picChg chg="add mod">
          <ac:chgData name="Tanmay Saxena" userId="b1a4b3d7088d9561" providerId="LiveId" clId="{ECB60EA5-C0BC-492B-8754-188196B54B06}" dt="2022-09-03T12:53:30.066" v="3153"/>
          <ac:picMkLst>
            <pc:docMk/>
            <pc:sldMk cId="191714609" sldId="258"/>
            <ac:picMk id="5" creationId="{E5123CE0-8095-4ED4-BD0C-BB821DC7469D}"/>
          </ac:picMkLst>
        </pc:picChg>
      </pc:sldChg>
      <pc:sldChg chg="addSp modSp mod">
        <pc:chgData name="Tanmay Saxena" userId="b1a4b3d7088d9561" providerId="LiveId" clId="{ECB60EA5-C0BC-492B-8754-188196B54B06}" dt="2022-09-03T12:53:30.066" v="3153"/>
        <pc:sldMkLst>
          <pc:docMk/>
          <pc:sldMk cId="4096183156" sldId="259"/>
        </pc:sldMkLst>
        <pc:spChg chg="mod">
          <ac:chgData name="Tanmay Saxena" userId="b1a4b3d7088d9561" providerId="LiveId" clId="{ECB60EA5-C0BC-492B-8754-188196B54B06}" dt="2022-09-03T12:24:19.001" v="3031" actId="313"/>
          <ac:spMkLst>
            <pc:docMk/>
            <pc:sldMk cId="4096183156" sldId="259"/>
            <ac:spMk id="3" creationId="{235F27FD-3E75-A71B-598F-4D04096F42CB}"/>
          </ac:spMkLst>
        </pc:spChg>
        <pc:picChg chg="add mod">
          <ac:chgData name="Tanmay Saxena" userId="b1a4b3d7088d9561" providerId="LiveId" clId="{ECB60EA5-C0BC-492B-8754-188196B54B06}" dt="2022-09-03T12:53:30.066" v="3153"/>
          <ac:picMkLst>
            <pc:docMk/>
            <pc:sldMk cId="4096183156" sldId="259"/>
            <ac:picMk id="4" creationId="{4B17E022-6F8B-0003-53BF-C8E553331571}"/>
          </ac:picMkLst>
        </pc:picChg>
      </pc:sldChg>
      <pc:sldChg chg="addSp modSp mod">
        <pc:chgData name="Tanmay Saxena" userId="b1a4b3d7088d9561" providerId="LiveId" clId="{ECB60EA5-C0BC-492B-8754-188196B54B06}" dt="2022-09-03T12:53:30.066" v="3153"/>
        <pc:sldMkLst>
          <pc:docMk/>
          <pc:sldMk cId="3965664845" sldId="260"/>
        </pc:sldMkLst>
        <pc:spChg chg="mod">
          <ac:chgData name="Tanmay Saxena" userId="b1a4b3d7088d9561" providerId="LiveId" clId="{ECB60EA5-C0BC-492B-8754-188196B54B06}" dt="2022-09-03T12:18:27.221" v="2761" actId="1076"/>
          <ac:spMkLst>
            <pc:docMk/>
            <pc:sldMk cId="3965664845" sldId="260"/>
            <ac:spMk id="2" creationId="{8E6E06D4-AAA2-FEC3-1028-8322433BF9E3}"/>
          </ac:spMkLst>
        </pc:spChg>
        <pc:spChg chg="mod">
          <ac:chgData name="Tanmay Saxena" userId="b1a4b3d7088d9561" providerId="LiveId" clId="{ECB60EA5-C0BC-492B-8754-188196B54B06}" dt="2022-09-03T12:18:39.415" v="2765" actId="1076"/>
          <ac:spMkLst>
            <pc:docMk/>
            <pc:sldMk cId="3965664845" sldId="260"/>
            <ac:spMk id="3" creationId="{1A429B3D-7B14-7223-E010-76A589BA67D9}"/>
          </ac:spMkLst>
        </pc:spChg>
        <pc:picChg chg="add mod">
          <ac:chgData name="Tanmay Saxena" userId="b1a4b3d7088d9561" providerId="LiveId" clId="{ECB60EA5-C0BC-492B-8754-188196B54B06}" dt="2022-09-03T12:53:30.066" v="3153"/>
          <ac:picMkLst>
            <pc:docMk/>
            <pc:sldMk cId="3965664845" sldId="260"/>
            <ac:picMk id="4" creationId="{24F51485-0B20-3764-1335-9A5EC93E224B}"/>
          </ac:picMkLst>
        </pc:picChg>
      </pc:sldChg>
      <pc:sldChg chg="addSp modSp">
        <pc:chgData name="Tanmay Saxena" userId="b1a4b3d7088d9561" providerId="LiveId" clId="{ECB60EA5-C0BC-492B-8754-188196B54B06}" dt="2022-09-03T12:53:30.066" v="3153"/>
        <pc:sldMkLst>
          <pc:docMk/>
          <pc:sldMk cId="383999813" sldId="261"/>
        </pc:sldMkLst>
        <pc:picChg chg="add mod">
          <ac:chgData name="Tanmay Saxena" userId="b1a4b3d7088d9561" providerId="LiveId" clId="{ECB60EA5-C0BC-492B-8754-188196B54B06}" dt="2022-09-03T12:53:30.066" v="3153"/>
          <ac:picMkLst>
            <pc:docMk/>
            <pc:sldMk cId="383999813" sldId="261"/>
            <ac:picMk id="3" creationId="{14AF0F59-B921-0172-6EEF-EA801C2A9085}"/>
          </ac:picMkLst>
        </pc:picChg>
      </pc:sldChg>
      <pc:sldChg chg="addSp modSp mod">
        <pc:chgData name="Tanmay Saxena" userId="b1a4b3d7088d9561" providerId="LiveId" clId="{ECB60EA5-C0BC-492B-8754-188196B54B06}" dt="2022-09-03T12:53:30.066" v="3153"/>
        <pc:sldMkLst>
          <pc:docMk/>
          <pc:sldMk cId="1447611244" sldId="262"/>
        </pc:sldMkLst>
        <pc:spChg chg="mod">
          <ac:chgData name="Tanmay Saxena" userId="b1a4b3d7088d9561" providerId="LiveId" clId="{ECB60EA5-C0BC-492B-8754-188196B54B06}" dt="2022-09-03T12:29:25.147" v="3105" actId="255"/>
          <ac:spMkLst>
            <pc:docMk/>
            <pc:sldMk cId="1447611244" sldId="262"/>
            <ac:spMk id="4" creationId="{596376D0-3A0F-2E6A-BA63-8E4C5AA19CE8}"/>
          </ac:spMkLst>
        </pc:spChg>
        <pc:picChg chg="add mod">
          <ac:chgData name="Tanmay Saxena" userId="b1a4b3d7088d9561" providerId="LiveId" clId="{ECB60EA5-C0BC-492B-8754-188196B54B06}" dt="2022-09-03T12:53:30.066" v="3153"/>
          <ac:picMkLst>
            <pc:docMk/>
            <pc:sldMk cId="1447611244" sldId="262"/>
            <ac:picMk id="3" creationId="{8536ADD3-23DA-4EA1-AEFA-17238867E827}"/>
          </ac:picMkLst>
        </pc:picChg>
      </pc:sldChg>
      <pc:sldChg chg="addSp modSp mod">
        <pc:chgData name="Tanmay Saxena" userId="b1a4b3d7088d9561" providerId="LiveId" clId="{ECB60EA5-C0BC-492B-8754-188196B54B06}" dt="2022-09-03T12:53:30.066" v="3153"/>
        <pc:sldMkLst>
          <pc:docMk/>
          <pc:sldMk cId="388834298" sldId="263"/>
        </pc:sldMkLst>
        <pc:spChg chg="mod">
          <ac:chgData name="Tanmay Saxena" userId="b1a4b3d7088d9561" providerId="LiveId" clId="{ECB60EA5-C0BC-492B-8754-188196B54B06}" dt="2022-09-03T12:34:47.202" v="3152" actId="14100"/>
          <ac:spMkLst>
            <pc:docMk/>
            <pc:sldMk cId="388834298" sldId="263"/>
            <ac:spMk id="5" creationId="{F7A2F9FE-CFBA-FE23-4171-7AEE5DB2A689}"/>
          </ac:spMkLst>
        </pc:spChg>
        <pc:picChg chg="add mod">
          <ac:chgData name="Tanmay Saxena" userId="b1a4b3d7088d9561" providerId="LiveId" clId="{ECB60EA5-C0BC-492B-8754-188196B54B06}" dt="2022-09-03T12:53:30.066" v="3153"/>
          <ac:picMkLst>
            <pc:docMk/>
            <pc:sldMk cId="388834298" sldId="263"/>
            <ac:picMk id="3" creationId="{49DA6DFD-BE1A-7C95-1FB5-59427CDCC688}"/>
          </ac:picMkLst>
        </pc:picChg>
        <pc:picChg chg="mod">
          <ac:chgData name="Tanmay Saxena" userId="b1a4b3d7088d9561" providerId="LiveId" clId="{ECB60EA5-C0BC-492B-8754-188196B54B06}" dt="2022-09-03T12:34:43.199" v="3151" actId="1076"/>
          <ac:picMkLst>
            <pc:docMk/>
            <pc:sldMk cId="388834298" sldId="263"/>
            <ac:picMk id="3074" creationId="{96D39C62-9F6F-6A79-504E-EFDD39F137EB}"/>
          </ac:picMkLst>
        </pc:picChg>
      </pc:sldChg>
      <pc:sldChg chg="addSp modSp mod">
        <pc:chgData name="Tanmay Saxena" userId="b1a4b3d7088d9561" providerId="LiveId" clId="{ECB60EA5-C0BC-492B-8754-188196B54B06}" dt="2022-09-03T12:53:30.066" v="3153"/>
        <pc:sldMkLst>
          <pc:docMk/>
          <pc:sldMk cId="3253683785" sldId="264"/>
        </pc:sldMkLst>
        <pc:spChg chg="mod">
          <ac:chgData name="Tanmay Saxena" userId="b1a4b3d7088d9561" providerId="LiveId" clId="{ECB60EA5-C0BC-492B-8754-188196B54B06}" dt="2022-09-03T12:29:11.575" v="3101" actId="403"/>
          <ac:spMkLst>
            <pc:docMk/>
            <pc:sldMk cId="3253683785" sldId="264"/>
            <ac:spMk id="4" creationId="{B9E1D73D-58B6-8B5E-797D-70486BEFC3BF}"/>
          </ac:spMkLst>
        </pc:spChg>
        <pc:picChg chg="add mod">
          <ac:chgData name="Tanmay Saxena" userId="b1a4b3d7088d9561" providerId="LiveId" clId="{ECB60EA5-C0BC-492B-8754-188196B54B06}" dt="2022-09-03T12:53:30.066" v="3153"/>
          <ac:picMkLst>
            <pc:docMk/>
            <pc:sldMk cId="3253683785" sldId="264"/>
            <ac:picMk id="3" creationId="{F533DAFB-C0DD-9FEA-8595-8D0304BA7357}"/>
          </ac:picMkLst>
        </pc:picChg>
      </pc:sldChg>
      <pc:sldChg chg="addSp modSp mod">
        <pc:chgData name="Tanmay Saxena" userId="b1a4b3d7088d9561" providerId="LiveId" clId="{ECB60EA5-C0BC-492B-8754-188196B54B06}" dt="2022-09-03T12:53:30.066" v="3153"/>
        <pc:sldMkLst>
          <pc:docMk/>
          <pc:sldMk cId="3133765677" sldId="265"/>
        </pc:sldMkLst>
        <pc:spChg chg="mod">
          <ac:chgData name="Tanmay Saxena" userId="b1a4b3d7088d9561" providerId="LiveId" clId="{ECB60EA5-C0BC-492B-8754-188196B54B06}" dt="2022-09-03T12:29:07.412" v="3100" actId="403"/>
          <ac:spMkLst>
            <pc:docMk/>
            <pc:sldMk cId="3133765677" sldId="265"/>
            <ac:spMk id="9" creationId="{AEC3B0A2-0638-A125-7510-D4C41D51CC46}"/>
          </ac:spMkLst>
        </pc:spChg>
        <pc:picChg chg="add mod">
          <ac:chgData name="Tanmay Saxena" userId="b1a4b3d7088d9561" providerId="LiveId" clId="{ECB60EA5-C0BC-492B-8754-188196B54B06}" dt="2022-09-03T12:53:30.066" v="3153"/>
          <ac:picMkLst>
            <pc:docMk/>
            <pc:sldMk cId="3133765677" sldId="265"/>
            <ac:picMk id="3" creationId="{E2F4E41F-9842-E84E-5E49-3BE568AB66F9}"/>
          </ac:picMkLst>
        </pc:picChg>
      </pc:sldChg>
      <pc:sldChg chg="addSp modSp mod">
        <pc:chgData name="Tanmay Saxena" userId="b1a4b3d7088d9561" providerId="LiveId" clId="{ECB60EA5-C0BC-492B-8754-188196B54B06}" dt="2022-09-03T12:53:30.066" v="3153"/>
        <pc:sldMkLst>
          <pc:docMk/>
          <pc:sldMk cId="3852978585" sldId="266"/>
        </pc:sldMkLst>
        <pc:spChg chg="mod">
          <ac:chgData name="Tanmay Saxena" userId="b1a4b3d7088d9561" providerId="LiveId" clId="{ECB60EA5-C0BC-492B-8754-188196B54B06}" dt="2022-09-03T12:28:58.300" v="3098" actId="403"/>
          <ac:spMkLst>
            <pc:docMk/>
            <pc:sldMk cId="3852978585" sldId="266"/>
            <ac:spMk id="4" creationId="{52722EFC-30E4-1483-57CB-39D90DA915BD}"/>
          </ac:spMkLst>
        </pc:spChg>
        <pc:picChg chg="add mod">
          <ac:chgData name="Tanmay Saxena" userId="b1a4b3d7088d9561" providerId="LiveId" clId="{ECB60EA5-C0BC-492B-8754-188196B54B06}" dt="2022-09-03T12:53:30.066" v="3153"/>
          <ac:picMkLst>
            <pc:docMk/>
            <pc:sldMk cId="3852978585" sldId="266"/>
            <ac:picMk id="3" creationId="{3093C567-06DE-3EA7-CDE2-58AACA32AB1D}"/>
          </ac:picMkLst>
        </pc:picChg>
      </pc:sldChg>
      <pc:sldChg chg="addSp modSp mod">
        <pc:chgData name="Tanmay Saxena" userId="b1a4b3d7088d9561" providerId="LiveId" clId="{ECB60EA5-C0BC-492B-8754-188196B54B06}" dt="2022-09-03T12:53:30.066" v="3153"/>
        <pc:sldMkLst>
          <pc:docMk/>
          <pc:sldMk cId="2217680472" sldId="267"/>
        </pc:sldMkLst>
        <pc:spChg chg="add mod">
          <ac:chgData name="Tanmay Saxena" userId="b1a4b3d7088d9561" providerId="LiveId" clId="{ECB60EA5-C0BC-492B-8754-188196B54B06}" dt="2022-09-03T12:29:03.142" v="3099" actId="403"/>
          <ac:spMkLst>
            <pc:docMk/>
            <pc:sldMk cId="2217680472" sldId="267"/>
            <ac:spMk id="3" creationId="{32B00BA6-DE73-1EAA-1429-EA4191321A72}"/>
          </ac:spMkLst>
        </pc:spChg>
        <pc:picChg chg="add mod">
          <ac:chgData name="Tanmay Saxena" userId="b1a4b3d7088d9561" providerId="LiveId" clId="{ECB60EA5-C0BC-492B-8754-188196B54B06}" dt="2022-09-03T12:53:30.066" v="3153"/>
          <ac:picMkLst>
            <pc:docMk/>
            <pc:sldMk cId="2217680472" sldId="267"/>
            <ac:picMk id="5" creationId="{DDDB9119-D2F0-1055-B39F-C96434CEEB14}"/>
          </ac:picMkLst>
        </pc:picChg>
      </pc:sldChg>
      <pc:sldChg chg="addSp modSp mod">
        <pc:chgData name="Tanmay Saxena" userId="b1a4b3d7088d9561" providerId="LiveId" clId="{ECB60EA5-C0BC-492B-8754-188196B54B06}" dt="2022-09-03T12:53:30.066" v="3153"/>
        <pc:sldMkLst>
          <pc:docMk/>
          <pc:sldMk cId="2630781007" sldId="268"/>
        </pc:sldMkLst>
        <pc:spChg chg="mod">
          <ac:chgData name="Tanmay Saxena" userId="b1a4b3d7088d9561" providerId="LiveId" clId="{ECB60EA5-C0BC-492B-8754-188196B54B06}" dt="2022-09-03T12:28:39.131" v="3095" actId="404"/>
          <ac:spMkLst>
            <pc:docMk/>
            <pc:sldMk cId="2630781007" sldId="268"/>
            <ac:spMk id="5" creationId="{8EF93D27-290E-2DB3-5A87-B4887B404278}"/>
          </ac:spMkLst>
        </pc:spChg>
        <pc:picChg chg="add mod">
          <ac:chgData name="Tanmay Saxena" userId="b1a4b3d7088d9561" providerId="LiveId" clId="{ECB60EA5-C0BC-492B-8754-188196B54B06}" dt="2022-09-03T12:53:30.066" v="3153"/>
          <ac:picMkLst>
            <pc:docMk/>
            <pc:sldMk cId="2630781007" sldId="268"/>
            <ac:picMk id="3" creationId="{8D139F50-E39C-8D9F-59C4-2D16E72E9939}"/>
          </ac:picMkLst>
        </pc:picChg>
      </pc:sldChg>
      <pc:sldChg chg="addSp delSp modSp mod">
        <pc:chgData name="Tanmay Saxena" userId="b1a4b3d7088d9561" providerId="LiveId" clId="{ECB60EA5-C0BC-492B-8754-188196B54B06}" dt="2022-09-03T12:53:30.066" v="3153"/>
        <pc:sldMkLst>
          <pc:docMk/>
          <pc:sldMk cId="81407425" sldId="269"/>
        </pc:sldMkLst>
        <pc:spChg chg="mod">
          <ac:chgData name="Tanmay Saxena" userId="b1a4b3d7088d9561" providerId="LiveId" clId="{ECB60EA5-C0BC-492B-8754-188196B54B06}" dt="2022-09-03T07:27:46.643" v="1076" actId="20577"/>
          <ac:spMkLst>
            <pc:docMk/>
            <pc:sldMk cId="81407425" sldId="269"/>
            <ac:spMk id="2" creationId="{5CD84FC4-6342-33EE-095C-3E8C62D39D34}"/>
          </ac:spMkLst>
        </pc:spChg>
        <pc:spChg chg="add del">
          <ac:chgData name="Tanmay Saxena" userId="b1a4b3d7088d9561" providerId="LiveId" clId="{ECB60EA5-C0BC-492B-8754-188196B54B06}" dt="2022-09-03T07:11:31.467" v="911" actId="22"/>
          <ac:spMkLst>
            <pc:docMk/>
            <pc:sldMk cId="81407425" sldId="269"/>
            <ac:spMk id="5" creationId="{F78CCF2C-0B8A-3E8A-B5B6-444CEBC8FA35}"/>
          </ac:spMkLst>
        </pc:spChg>
        <pc:spChg chg="add mod">
          <ac:chgData name="Tanmay Saxena" userId="b1a4b3d7088d9561" providerId="LiveId" clId="{ECB60EA5-C0BC-492B-8754-188196B54B06}" dt="2022-09-03T12:28:19.327" v="3091" actId="20577"/>
          <ac:spMkLst>
            <pc:docMk/>
            <pc:sldMk cId="81407425" sldId="269"/>
            <ac:spMk id="10" creationId="{158A4DDA-B4E3-298E-115D-55C3D3A327E2}"/>
          </ac:spMkLst>
        </pc:spChg>
        <pc:picChg chg="del">
          <ac:chgData name="Tanmay Saxena" userId="b1a4b3d7088d9561" providerId="LiveId" clId="{ECB60EA5-C0BC-492B-8754-188196B54B06}" dt="2022-09-03T07:12:24.711" v="917" actId="478"/>
          <ac:picMkLst>
            <pc:docMk/>
            <pc:sldMk cId="81407425" sldId="269"/>
            <ac:picMk id="3" creationId="{26A08D17-9458-F60D-B7B4-210CCBB153E5}"/>
          </ac:picMkLst>
        </pc:picChg>
        <pc:picChg chg="add mod modCrop">
          <ac:chgData name="Tanmay Saxena" userId="b1a4b3d7088d9561" providerId="LiveId" clId="{ECB60EA5-C0BC-492B-8754-188196B54B06}" dt="2022-09-03T07:12:55.789" v="927" actId="1076"/>
          <ac:picMkLst>
            <pc:docMk/>
            <pc:sldMk cId="81407425" sldId="269"/>
            <ac:picMk id="7" creationId="{A8269D1B-67DE-C0D4-BF0E-341015BC1DFD}"/>
          </ac:picMkLst>
        </pc:picChg>
        <pc:picChg chg="add mod">
          <ac:chgData name="Tanmay Saxena" userId="b1a4b3d7088d9561" providerId="LiveId" clId="{ECB60EA5-C0BC-492B-8754-188196B54B06}" dt="2022-09-03T12:53:30.066" v="3153"/>
          <ac:picMkLst>
            <pc:docMk/>
            <pc:sldMk cId="81407425" sldId="269"/>
            <ac:picMk id="11" creationId="{90F16D40-E34A-5247-2567-20609C24FAC5}"/>
          </ac:picMkLst>
        </pc:picChg>
      </pc:sldChg>
      <pc:sldChg chg="addSp modSp new mod">
        <pc:chgData name="Tanmay Saxena" userId="b1a4b3d7088d9561" providerId="LiveId" clId="{ECB60EA5-C0BC-492B-8754-188196B54B06}" dt="2022-09-03T12:53:30.066" v="3153"/>
        <pc:sldMkLst>
          <pc:docMk/>
          <pc:sldMk cId="3199648832" sldId="270"/>
        </pc:sldMkLst>
        <pc:spChg chg="mod">
          <ac:chgData name="Tanmay Saxena" userId="b1a4b3d7088d9561" providerId="LiveId" clId="{ECB60EA5-C0BC-492B-8754-188196B54B06}" dt="2022-09-03T12:04:33.268" v="2502" actId="14100"/>
          <ac:spMkLst>
            <pc:docMk/>
            <pc:sldMk cId="3199648832" sldId="270"/>
            <ac:spMk id="2" creationId="{A0CA4A86-84EB-0FCC-9C38-11147308B762}"/>
          </ac:spMkLst>
        </pc:spChg>
        <pc:spChg chg="mod">
          <ac:chgData name="Tanmay Saxena" userId="b1a4b3d7088d9561" providerId="LiveId" clId="{ECB60EA5-C0BC-492B-8754-188196B54B06}" dt="2022-09-03T12:32:19.030" v="3149" actId="20577"/>
          <ac:spMkLst>
            <pc:docMk/>
            <pc:sldMk cId="3199648832" sldId="270"/>
            <ac:spMk id="3" creationId="{C9A89A00-243C-8AD6-EA31-4A7E668C1775}"/>
          </ac:spMkLst>
        </pc:spChg>
        <pc:picChg chg="add mod">
          <ac:chgData name="Tanmay Saxena" userId="b1a4b3d7088d9561" providerId="LiveId" clId="{ECB60EA5-C0BC-492B-8754-188196B54B06}" dt="2022-09-03T12:53:30.066" v="3153"/>
          <ac:picMkLst>
            <pc:docMk/>
            <pc:sldMk cId="3199648832" sldId="270"/>
            <ac:picMk id="4" creationId="{AC79A7AD-2565-58B6-285F-1D05C86F59C0}"/>
          </ac:picMkLst>
        </pc:picChg>
      </pc:sldChg>
      <pc:sldChg chg="addSp modSp new mod ord">
        <pc:chgData name="Tanmay Saxena" userId="b1a4b3d7088d9561" providerId="LiveId" clId="{ECB60EA5-C0BC-492B-8754-188196B54B06}" dt="2022-09-03T12:53:30.066" v="3153"/>
        <pc:sldMkLst>
          <pc:docMk/>
          <pc:sldMk cId="158267306" sldId="271"/>
        </pc:sldMkLst>
        <pc:spChg chg="mod">
          <ac:chgData name="Tanmay Saxena" userId="b1a4b3d7088d9561" providerId="LiveId" clId="{ECB60EA5-C0BC-492B-8754-188196B54B06}" dt="2022-09-03T11:51:59.593" v="1687" actId="1076"/>
          <ac:spMkLst>
            <pc:docMk/>
            <pc:sldMk cId="158267306" sldId="271"/>
            <ac:spMk id="2" creationId="{E8C748C0-B08F-DF77-8492-9DA87C85CC7C}"/>
          </ac:spMkLst>
        </pc:spChg>
        <pc:spChg chg="mod">
          <ac:chgData name="Tanmay Saxena" userId="b1a4b3d7088d9561" providerId="LiveId" clId="{ECB60EA5-C0BC-492B-8754-188196B54B06}" dt="2022-09-03T12:15:39.806" v="2628" actId="20577"/>
          <ac:spMkLst>
            <pc:docMk/>
            <pc:sldMk cId="158267306" sldId="271"/>
            <ac:spMk id="3" creationId="{43377C98-5FA3-FB6E-C2B7-4BFB00165CF2}"/>
          </ac:spMkLst>
        </pc:spChg>
        <pc:picChg chg="add mod">
          <ac:chgData name="Tanmay Saxena" userId="b1a4b3d7088d9561" providerId="LiveId" clId="{ECB60EA5-C0BC-492B-8754-188196B54B06}" dt="2022-09-03T12:53:30.066" v="3153"/>
          <ac:picMkLst>
            <pc:docMk/>
            <pc:sldMk cId="158267306" sldId="271"/>
            <ac:picMk id="4" creationId="{6B150E78-25EE-0992-526E-8495241F7AF4}"/>
          </ac:picMkLst>
        </pc:picChg>
      </pc:sldChg>
      <pc:sldChg chg="addSp delSp modSp new mod ord">
        <pc:chgData name="Tanmay Saxena" userId="b1a4b3d7088d9561" providerId="LiveId" clId="{ECB60EA5-C0BC-492B-8754-188196B54B06}" dt="2022-09-03T12:53:30.066" v="3153"/>
        <pc:sldMkLst>
          <pc:docMk/>
          <pc:sldMk cId="3373286305" sldId="272"/>
        </pc:sldMkLst>
        <pc:spChg chg="mod">
          <ac:chgData name="Tanmay Saxena" userId="b1a4b3d7088d9561" providerId="LiveId" clId="{ECB60EA5-C0BC-492B-8754-188196B54B06}" dt="2022-09-03T07:33:32.473" v="1081"/>
          <ac:spMkLst>
            <pc:docMk/>
            <pc:sldMk cId="3373286305" sldId="272"/>
            <ac:spMk id="2" creationId="{75D5ED6B-523B-053D-8A9F-BA6BA99DF57A}"/>
          </ac:spMkLst>
        </pc:spChg>
        <pc:spChg chg="del">
          <ac:chgData name="Tanmay Saxena" userId="b1a4b3d7088d9561" providerId="LiveId" clId="{ECB60EA5-C0BC-492B-8754-188196B54B06}" dt="2022-09-03T07:33:45.053" v="1082" actId="22"/>
          <ac:spMkLst>
            <pc:docMk/>
            <pc:sldMk cId="3373286305" sldId="272"/>
            <ac:spMk id="3" creationId="{33F33D0C-C418-7065-2E42-113590B34CBC}"/>
          </ac:spMkLst>
        </pc:spChg>
        <pc:spChg chg="add mod">
          <ac:chgData name="Tanmay Saxena" userId="b1a4b3d7088d9561" providerId="LiveId" clId="{ECB60EA5-C0BC-492B-8754-188196B54B06}" dt="2022-09-03T12:28:49.483" v="3097" actId="403"/>
          <ac:spMkLst>
            <pc:docMk/>
            <pc:sldMk cId="3373286305" sldId="272"/>
            <ac:spMk id="6" creationId="{6302FAD6-FB46-0AF7-869F-1B88F3D5FEA2}"/>
          </ac:spMkLst>
        </pc:spChg>
        <pc:picChg chg="add mod ord modCrop">
          <ac:chgData name="Tanmay Saxena" userId="b1a4b3d7088d9561" providerId="LiveId" clId="{ECB60EA5-C0BC-492B-8754-188196B54B06}" dt="2022-09-03T07:34:33.721" v="1098" actId="14100"/>
          <ac:picMkLst>
            <pc:docMk/>
            <pc:sldMk cId="3373286305" sldId="272"/>
            <ac:picMk id="5" creationId="{AAC8875C-D867-6A7F-44DD-6B037246DD26}"/>
          </ac:picMkLst>
        </pc:picChg>
        <pc:picChg chg="add mod">
          <ac:chgData name="Tanmay Saxena" userId="b1a4b3d7088d9561" providerId="LiveId" clId="{ECB60EA5-C0BC-492B-8754-188196B54B06}" dt="2022-09-03T12:53:30.066" v="3153"/>
          <ac:picMkLst>
            <pc:docMk/>
            <pc:sldMk cId="3373286305" sldId="272"/>
            <ac:picMk id="7" creationId="{482C9E43-E645-B8BD-02AD-574F28842F3B}"/>
          </ac:picMkLst>
        </pc:picChg>
      </pc:sldChg>
      <pc:sldChg chg="addSp delSp modSp new mod">
        <pc:chgData name="Tanmay Saxena" userId="b1a4b3d7088d9561" providerId="LiveId" clId="{ECB60EA5-C0BC-492B-8754-188196B54B06}" dt="2022-09-03T12:53:30.066" v="3153"/>
        <pc:sldMkLst>
          <pc:docMk/>
          <pc:sldMk cId="1685364495" sldId="273"/>
        </pc:sldMkLst>
        <pc:spChg chg="mod">
          <ac:chgData name="Tanmay Saxena" userId="b1a4b3d7088d9561" providerId="LiveId" clId="{ECB60EA5-C0BC-492B-8754-188196B54B06}" dt="2022-09-03T07:51:10.501" v="1265" actId="14100"/>
          <ac:spMkLst>
            <pc:docMk/>
            <pc:sldMk cId="1685364495" sldId="273"/>
            <ac:spMk id="2" creationId="{5DD08E32-74F8-B9E3-89C2-35A51ED3B9F4}"/>
          </ac:spMkLst>
        </pc:spChg>
        <pc:spChg chg="del">
          <ac:chgData name="Tanmay Saxena" userId="b1a4b3d7088d9561" providerId="LiveId" clId="{ECB60EA5-C0BC-492B-8754-188196B54B06}" dt="2022-09-03T07:44:17.402" v="1202"/>
          <ac:spMkLst>
            <pc:docMk/>
            <pc:sldMk cId="1685364495" sldId="273"/>
            <ac:spMk id="3" creationId="{11E4D367-E9A1-CA92-1EDD-C84941EDD1F8}"/>
          </ac:spMkLst>
        </pc:spChg>
        <pc:spChg chg="add del mod">
          <ac:chgData name="Tanmay Saxena" userId="b1a4b3d7088d9561" providerId="LiveId" clId="{ECB60EA5-C0BC-492B-8754-188196B54B06}" dt="2022-09-03T07:45:32.980" v="1210"/>
          <ac:spMkLst>
            <pc:docMk/>
            <pc:sldMk cId="1685364495" sldId="273"/>
            <ac:spMk id="7" creationId="{8236F241-1329-F36C-E3EE-A0EA0C691E53}"/>
          </ac:spMkLst>
        </pc:spChg>
        <pc:spChg chg="add del mod">
          <ac:chgData name="Tanmay Saxena" userId="b1a4b3d7088d9561" providerId="LiveId" clId="{ECB60EA5-C0BC-492B-8754-188196B54B06}" dt="2022-09-03T07:46:02.788" v="1216"/>
          <ac:spMkLst>
            <pc:docMk/>
            <pc:sldMk cId="1685364495" sldId="273"/>
            <ac:spMk id="10" creationId="{94B7103E-672B-1080-53F9-87991521B947}"/>
          </ac:spMkLst>
        </pc:spChg>
        <pc:spChg chg="add del mod">
          <ac:chgData name="Tanmay Saxena" userId="b1a4b3d7088d9561" providerId="LiveId" clId="{ECB60EA5-C0BC-492B-8754-188196B54B06}" dt="2022-09-03T07:47:07.507" v="1223"/>
          <ac:spMkLst>
            <pc:docMk/>
            <pc:sldMk cId="1685364495" sldId="273"/>
            <ac:spMk id="13" creationId="{E593941E-A87D-3C36-C983-DB5200C160E1}"/>
          </ac:spMkLst>
        </pc:spChg>
        <pc:spChg chg="add mod">
          <ac:chgData name="Tanmay Saxena" userId="b1a4b3d7088d9561" providerId="LiveId" clId="{ECB60EA5-C0BC-492B-8754-188196B54B06}" dt="2022-09-03T12:28:45.403" v="3096" actId="403"/>
          <ac:spMkLst>
            <pc:docMk/>
            <pc:sldMk cId="1685364495" sldId="273"/>
            <ac:spMk id="15" creationId="{139AF89B-E391-8D0D-0C68-DDF0CE8BB189}"/>
          </ac:spMkLst>
        </pc:spChg>
        <pc:spChg chg="add del mod">
          <ac:chgData name="Tanmay Saxena" userId="b1a4b3d7088d9561" providerId="LiveId" clId="{ECB60EA5-C0BC-492B-8754-188196B54B06}" dt="2022-09-03T07:50:56.255" v="1261" actId="478"/>
          <ac:spMkLst>
            <pc:docMk/>
            <pc:sldMk cId="1685364495" sldId="273"/>
            <ac:spMk id="18" creationId="{33691A90-3FF5-6E6B-1B54-B3683F2FF3E7}"/>
          </ac:spMkLst>
        </pc:spChg>
        <pc:picChg chg="add del mod">
          <ac:chgData name="Tanmay Saxena" userId="b1a4b3d7088d9561" providerId="LiveId" clId="{ECB60EA5-C0BC-492B-8754-188196B54B06}" dt="2022-09-03T07:45:14.976" v="1207" actId="478"/>
          <ac:picMkLst>
            <pc:docMk/>
            <pc:sldMk cId="1685364495" sldId="273"/>
            <ac:picMk id="4" creationId="{18BC31EE-BBC4-FF7A-7406-8DC68727C7DC}"/>
          </ac:picMkLst>
        </pc:picChg>
        <pc:picChg chg="add del mod">
          <ac:chgData name="Tanmay Saxena" userId="b1a4b3d7088d9561" providerId="LiveId" clId="{ECB60EA5-C0BC-492B-8754-188196B54B06}" dt="2022-09-03T07:45:31.092" v="1209" actId="478"/>
          <ac:picMkLst>
            <pc:docMk/>
            <pc:sldMk cId="1685364495" sldId="273"/>
            <ac:picMk id="5" creationId="{6DC46CE7-4402-0C88-76D6-4BE28615B5C0}"/>
          </ac:picMkLst>
        </pc:picChg>
        <pc:picChg chg="add del mod">
          <ac:chgData name="Tanmay Saxena" userId="b1a4b3d7088d9561" providerId="LiveId" clId="{ECB60EA5-C0BC-492B-8754-188196B54B06}" dt="2022-09-03T07:46:00.993" v="1215" actId="478"/>
          <ac:picMkLst>
            <pc:docMk/>
            <pc:sldMk cId="1685364495" sldId="273"/>
            <ac:picMk id="8" creationId="{2EC0832B-7792-FD50-886C-BA4E6B84B5A4}"/>
          </ac:picMkLst>
        </pc:picChg>
        <pc:picChg chg="add del mod">
          <ac:chgData name="Tanmay Saxena" userId="b1a4b3d7088d9561" providerId="LiveId" clId="{ECB60EA5-C0BC-492B-8754-188196B54B06}" dt="2022-09-03T07:47:05.676" v="1222" actId="478"/>
          <ac:picMkLst>
            <pc:docMk/>
            <pc:sldMk cId="1685364495" sldId="273"/>
            <ac:picMk id="11" creationId="{431A48E1-1355-29CE-E8F2-76A24C458AA6}"/>
          </ac:picMkLst>
        </pc:picChg>
        <pc:picChg chg="add del mod">
          <ac:chgData name="Tanmay Saxena" userId="b1a4b3d7088d9561" providerId="LiveId" clId="{ECB60EA5-C0BC-492B-8754-188196B54B06}" dt="2022-09-03T07:50:44.436" v="1257" actId="478"/>
          <ac:picMkLst>
            <pc:docMk/>
            <pc:sldMk cId="1685364495" sldId="273"/>
            <ac:picMk id="14" creationId="{635E9664-E38C-C922-E9A5-5CBAB647B99F}"/>
          </ac:picMkLst>
        </pc:picChg>
        <pc:picChg chg="add mod">
          <ac:chgData name="Tanmay Saxena" userId="b1a4b3d7088d9561" providerId="LiveId" clId="{ECB60EA5-C0BC-492B-8754-188196B54B06}" dt="2022-09-03T07:51:05.062" v="1264" actId="1076"/>
          <ac:picMkLst>
            <pc:docMk/>
            <pc:sldMk cId="1685364495" sldId="273"/>
            <ac:picMk id="16" creationId="{13191F22-63B9-BEB8-7382-7FB68035A78B}"/>
          </ac:picMkLst>
        </pc:picChg>
        <pc:picChg chg="add mod">
          <ac:chgData name="Tanmay Saxena" userId="b1a4b3d7088d9561" providerId="LiveId" clId="{ECB60EA5-C0BC-492B-8754-188196B54B06}" dt="2022-09-03T12:53:30.066" v="3153"/>
          <ac:picMkLst>
            <pc:docMk/>
            <pc:sldMk cId="1685364495" sldId="273"/>
            <ac:picMk id="19" creationId="{D8CDA15B-0776-E94B-A4ED-3E409E46F04B}"/>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110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80581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81909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492701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25921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554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0320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623173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643486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769799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9/3/2022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1945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09187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9/3/2022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39329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9974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9667345-2558-425A-8533-9BFDBCE15005}" type="datetime1">
              <a:rPr lang="en-US" smtClean="0"/>
              <a:t>9/3/2022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653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9/3/2022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1714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7448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2D6E202-B606-4609-B914-27C9371A1F6D}" type="datetime1">
              <a:rPr lang="en-US" smtClean="0"/>
              <a:t>9/3/2022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91436150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US" sz="4800" dirty="0"/>
              <a:t>Exploratory Data Analysis – (EDA) Project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Tanmay Saxena</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4" name="Audio 3">
            <a:hlinkClick r:id="" action="ppaction://media"/>
            <a:extLst>
              <a:ext uri="{FF2B5EF4-FFF2-40B4-BE49-F238E27FC236}">
                <a16:creationId xmlns:a16="http://schemas.microsoft.com/office/drawing/2014/main" id="{2891AE0D-AF9B-459E-1F21-0D79233F16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43737824"/>
      </p:ext>
    </p:extLst>
  </p:cSld>
  <p:clrMapOvr>
    <a:masterClrMapping/>
  </p:clrMapOvr>
  <mc:AlternateContent xmlns:mc="http://schemas.openxmlformats.org/markup-compatibility/2006">
    <mc:Choice xmlns:p14="http://schemas.microsoft.com/office/powerpoint/2010/main" Requires="p14">
      <p:transition spd="slow" p14:dur="2000" advTm="9180"/>
    </mc:Choice>
    <mc:Fallback>
      <p:transition spd="slow" advTm="9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0A4C-724C-BC92-7662-01D152B0401E}"/>
              </a:ext>
            </a:extLst>
          </p:cNvPr>
          <p:cNvSpPr>
            <a:spLocks noGrp="1"/>
          </p:cNvSpPr>
          <p:nvPr>
            <p:ph type="title"/>
          </p:nvPr>
        </p:nvSpPr>
        <p:spPr>
          <a:xfrm>
            <a:off x="913775" y="618517"/>
            <a:ext cx="10364451" cy="837059"/>
          </a:xfrm>
        </p:spPr>
        <p:txBody>
          <a:bodyPr/>
          <a:lstStyle/>
          <a:p>
            <a:r>
              <a:rPr lang="en-IN" dirty="0"/>
              <a:t>Distribution for cost of two people</a:t>
            </a:r>
          </a:p>
        </p:txBody>
      </p:sp>
      <p:pic>
        <p:nvPicPr>
          <p:cNvPr id="4" name="Content Placeholder 3">
            <a:extLst>
              <a:ext uri="{FF2B5EF4-FFF2-40B4-BE49-F238E27FC236}">
                <a16:creationId xmlns:a16="http://schemas.microsoft.com/office/drawing/2014/main" id="{868D364C-E79B-AD52-AD43-28EC532519E4}"/>
              </a:ext>
            </a:extLst>
          </p:cNvPr>
          <p:cNvPicPr>
            <a:picLocks noGrp="1" noChangeAspect="1"/>
          </p:cNvPicPr>
          <p:nvPr>
            <p:ph sz="quarter" idx="13"/>
          </p:nvPr>
        </p:nvPicPr>
        <p:blipFill rotWithShape="1">
          <a:blip r:embed="rId4"/>
          <a:srcRect r="27700"/>
          <a:stretch/>
        </p:blipFill>
        <p:spPr>
          <a:xfrm>
            <a:off x="4211740" y="1716833"/>
            <a:ext cx="7470188" cy="482094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32B00BA6-DE73-1EAA-1429-EA4191321A72}"/>
              </a:ext>
            </a:extLst>
          </p:cNvPr>
          <p:cNvSpPr txBox="1"/>
          <p:nvPr/>
        </p:nvSpPr>
        <p:spPr>
          <a:xfrm>
            <a:off x="373626" y="1716833"/>
            <a:ext cx="3677264" cy="4093428"/>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A majority of restaurants provide food with an approximate cost of around Rs 500-600 for two people.  </a:t>
            </a:r>
          </a:p>
          <a:p>
            <a:pPr marL="285750" indent="-285750">
              <a:buFont typeface="Wingdings" panose="05000000000000000000" pitchFamily="2" charset="2"/>
              <a:buChar char="Ø"/>
            </a:pPr>
            <a:r>
              <a:rPr lang="en-IN" sz="2000" dirty="0"/>
              <a:t>This is a reasonable cost as most people in Bengaluru have long working hours and order food from restaurants or dine there.</a:t>
            </a:r>
          </a:p>
          <a:p>
            <a:pPr marL="285750" indent="-285750">
              <a:buFont typeface="Wingdings" panose="05000000000000000000" pitchFamily="2" charset="2"/>
              <a:buChar char="Ø"/>
            </a:pPr>
            <a:r>
              <a:rPr lang="en-IN" sz="2000" dirty="0"/>
              <a:t>Having higher cost of dining for two people, for eg above Rs 1000 is not reasonable in the long run.</a:t>
            </a:r>
          </a:p>
        </p:txBody>
      </p:sp>
      <p:pic>
        <p:nvPicPr>
          <p:cNvPr id="5" name="Audio 4">
            <a:hlinkClick r:id="" action="ppaction://media"/>
            <a:extLst>
              <a:ext uri="{FF2B5EF4-FFF2-40B4-BE49-F238E27FC236}">
                <a16:creationId xmlns:a16="http://schemas.microsoft.com/office/drawing/2014/main" id="{DDDB9119-D2F0-1055-B39F-C96434CEEB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17680472"/>
      </p:ext>
    </p:extLst>
  </p:cSld>
  <p:clrMapOvr>
    <a:masterClrMapping/>
  </p:clrMapOvr>
  <mc:AlternateContent xmlns:mc="http://schemas.openxmlformats.org/markup-compatibility/2006">
    <mc:Choice xmlns:p14="http://schemas.microsoft.com/office/powerpoint/2010/main" Requires="p14">
      <p:transition spd="slow" p14:dur="2000" advTm="48587"/>
    </mc:Choice>
    <mc:Fallback>
      <p:transition spd="slow" advTm="48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8556-0140-E5F3-29E1-50A1199F0058}"/>
              </a:ext>
            </a:extLst>
          </p:cNvPr>
          <p:cNvSpPr>
            <a:spLocks noGrp="1"/>
          </p:cNvSpPr>
          <p:nvPr>
            <p:ph type="title"/>
          </p:nvPr>
        </p:nvSpPr>
        <p:spPr>
          <a:xfrm>
            <a:off x="913775" y="618517"/>
            <a:ext cx="10364451" cy="323875"/>
          </a:xfrm>
        </p:spPr>
        <p:txBody>
          <a:bodyPr>
            <a:normAutofit fontScale="90000"/>
          </a:bodyPr>
          <a:lstStyle/>
          <a:p>
            <a:r>
              <a:rPr lang="en-IN" dirty="0"/>
              <a:t>Cost v/s rating analysis</a:t>
            </a:r>
          </a:p>
        </p:txBody>
      </p:sp>
      <p:pic>
        <p:nvPicPr>
          <p:cNvPr id="5122" name="Picture 2">
            <a:extLst>
              <a:ext uri="{FF2B5EF4-FFF2-40B4-BE49-F238E27FC236}">
                <a16:creationId xmlns:a16="http://schemas.microsoft.com/office/drawing/2014/main" id="{BCD62D74-3FF2-256E-0320-12EC0E99109A}"/>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3602350" y="1371601"/>
            <a:ext cx="8030512" cy="55136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722EFC-30E4-1483-57CB-39D90DA915BD}"/>
              </a:ext>
            </a:extLst>
          </p:cNvPr>
          <p:cNvSpPr txBox="1"/>
          <p:nvPr/>
        </p:nvSpPr>
        <p:spPr>
          <a:xfrm>
            <a:off x="466530" y="1586204"/>
            <a:ext cx="3069771" cy="4093428"/>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Majority of restaurants with a rating around 4 are low in cost and accept online orders.</a:t>
            </a:r>
          </a:p>
          <a:p>
            <a:pPr marL="285750" indent="-285750">
              <a:buFont typeface="Wingdings" panose="05000000000000000000" pitchFamily="2" charset="2"/>
              <a:buChar char="Ø"/>
            </a:pPr>
            <a:r>
              <a:rPr lang="en-IN" sz="2000" dirty="0"/>
              <a:t>There are some restaurants with high cost of dining not present on the Zomato app.</a:t>
            </a:r>
          </a:p>
          <a:p>
            <a:pPr marL="285750" indent="-285750">
              <a:buFont typeface="Wingdings" panose="05000000000000000000" pitchFamily="2" charset="2"/>
              <a:buChar char="Ø"/>
            </a:pPr>
            <a:r>
              <a:rPr lang="en-IN" sz="2000" dirty="0"/>
              <a:t>Zomato can checkout these high end restaurants and offer some deal to include online ordering.</a:t>
            </a:r>
          </a:p>
        </p:txBody>
      </p:sp>
      <p:pic>
        <p:nvPicPr>
          <p:cNvPr id="3" name="Audio 2">
            <a:hlinkClick r:id="" action="ppaction://media"/>
            <a:extLst>
              <a:ext uri="{FF2B5EF4-FFF2-40B4-BE49-F238E27FC236}">
                <a16:creationId xmlns:a16="http://schemas.microsoft.com/office/drawing/2014/main" id="{3093C567-06DE-3EA7-CDE2-58AACA32AB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52978585"/>
      </p:ext>
    </p:extLst>
  </p:cSld>
  <p:clrMapOvr>
    <a:masterClrMapping/>
  </p:clrMapOvr>
  <mc:AlternateContent xmlns:mc="http://schemas.openxmlformats.org/markup-compatibility/2006">
    <mc:Choice xmlns:p14="http://schemas.microsoft.com/office/powerpoint/2010/main" Requires="p14">
      <p:transition spd="slow" p14:dur="2000" advTm="58710"/>
    </mc:Choice>
    <mc:Fallback>
      <p:transition spd="slow" advTm="58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8D2B-09F8-E109-42CE-C7B622C8D37E}"/>
              </a:ext>
            </a:extLst>
          </p:cNvPr>
          <p:cNvSpPr>
            <a:spLocks noGrp="1"/>
          </p:cNvSpPr>
          <p:nvPr>
            <p:ph type="title"/>
          </p:nvPr>
        </p:nvSpPr>
        <p:spPr>
          <a:xfrm rot="10800000" flipV="1">
            <a:off x="997710" y="647430"/>
            <a:ext cx="10364451" cy="431905"/>
          </a:xfrm>
        </p:spPr>
        <p:txBody>
          <a:bodyPr>
            <a:normAutofit fontScale="90000"/>
          </a:bodyPr>
          <a:lstStyle/>
          <a:p>
            <a:r>
              <a:rPr lang="en-IN" dirty="0"/>
              <a:t>Type of restaurant </a:t>
            </a:r>
          </a:p>
        </p:txBody>
      </p:sp>
      <p:pic>
        <p:nvPicPr>
          <p:cNvPr id="4" name="Content Placeholder 3">
            <a:extLst>
              <a:ext uri="{FF2B5EF4-FFF2-40B4-BE49-F238E27FC236}">
                <a16:creationId xmlns:a16="http://schemas.microsoft.com/office/drawing/2014/main" id="{21ECAA77-6107-4697-C4D6-5CA3536DA056}"/>
              </a:ext>
            </a:extLst>
          </p:cNvPr>
          <p:cNvPicPr>
            <a:picLocks noGrp="1" noChangeAspect="1"/>
          </p:cNvPicPr>
          <p:nvPr>
            <p:ph sz="quarter" idx="13"/>
          </p:nvPr>
        </p:nvPicPr>
        <p:blipFill>
          <a:blip r:embed="rId4"/>
          <a:stretch>
            <a:fillRect/>
          </a:stretch>
        </p:blipFill>
        <p:spPr>
          <a:xfrm>
            <a:off x="5150485" y="1163313"/>
            <a:ext cx="6286360" cy="5106858"/>
          </a:xfrm>
          <a:prstGeom prst="rect">
            <a:avLst/>
          </a:prstGeom>
        </p:spPr>
      </p:pic>
      <p:sp>
        <p:nvSpPr>
          <p:cNvPr id="5" name="TextBox 4">
            <a:extLst>
              <a:ext uri="{FF2B5EF4-FFF2-40B4-BE49-F238E27FC236}">
                <a16:creationId xmlns:a16="http://schemas.microsoft.com/office/drawing/2014/main" id="{8EF93D27-290E-2DB3-5A87-B4887B404278}"/>
              </a:ext>
            </a:extLst>
          </p:cNvPr>
          <p:cNvSpPr txBox="1"/>
          <p:nvPr/>
        </p:nvSpPr>
        <p:spPr>
          <a:xfrm>
            <a:off x="755155" y="2259449"/>
            <a:ext cx="4198776" cy="2923877"/>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Majority of Bangaloreans prefer quick bites due to their busy schedules and sporadic working shifts.</a:t>
            </a:r>
          </a:p>
          <a:p>
            <a:pPr marL="285750" indent="-285750">
              <a:buFont typeface="Wingdings" panose="05000000000000000000" pitchFamily="2" charset="2"/>
              <a:buChar char="Ø"/>
            </a:pPr>
            <a:r>
              <a:rPr lang="en-US" sz="2000" dirty="0"/>
              <a:t>Almost 2/3</a:t>
            </a:r>
            <a:r>
              <a:rPr lang="en-US" sz="2000" baseline="30000" dirty="0"/>
              <a:t>rd</a:t>
            </a:r>
            <a:r>
              <a:rPr lang="en-US" sz="2000" dirty="0"/>
              <a:t> of all restaurants are quick bites or casual dining.</a:t>
            </a:r>
          </a:p>
          <a:p>
            <a:pPr marL="285750" indent="-285750">
              <a:buFont typeface="Wingdings" panose="05000000000000000000" pitchFamily="2" charset="2"/>
              <a:buChar char="Ø"/>
            </a:pPr>
            <a:r>
              <a:rPr lang="en-US" sz="2000" dirty="0"/>
              <a:t>A very small percentage is covered by cafes, delivery, dessert, takeaway or bars.</a:t>
            </a:r>
            <a:endParaRPr lang="en-IN" sz="2000" dirty="0"/>
          </a:p>
        </p:txBody>
      </p:sp>
      <p:pic>
        <p:nvPicPr>
          <p:cNvPr id="3" name="Audio 2">
            <a:hlinkClick r:id="" action="ppaction://media"/>
            <a:extLst>
              <a:ext uri="{FF2B5EF4-FFF2-40B4-BE49-F238E27FC236}">
                <a16:creationId xmlns:a16="http://schemas.microsoft.com/office/drawing/2014/main" id="{8D139F50-E39C-8D9F-59C4-2D16E72E99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30781007"/>
      </p:ext>
    </p:extLst>
  </p:cSld>
  <p:clrMapOvr>
    <a:masterClrMapping/>
  </p:clrMapOvr>
  <mc:AlternateContent xmlns:mc="http://schemas.openxmlformats.org/markup-compatibility/2006">
    <mc:Choice xmlns:p14="http://schemas.microsoft.com/office/powerpoint/2010/main" Requires="p14">
      <p:transition spd="slow" p14:dur="2000" advTm="39902"/>
    </mc:Choice>
    <mc:Fallback>
      <p:transition spd="slow" advTm="39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4FC4-6342-33EE-095C-3E8C62D39D34}"/>
              </a:ext>
            </a:extLst>
          </p:cNvPr>
          <p:cNvSpPr>
            <a:spLocks noGrp="1"/>
          </p:cNvSpPr>
          <p:nvPr>
            <p:ph type="title"/>
          </p:nvPr>
        </p:nvSpPr>
        <p:spPr>
          <a:xfrm>
            <a:off x="913775" y="618518"/>
            <a:ext cx="10364451" cy="370528"/>
          </a:xfrm>
        </p:spPr>
        <p:txBody>
          <a:bodyPr>
            <a:normAutofit fontScale="90000"/>
          </a:bodyPr>
          <a:lstStyle/>
          <a:p>
            <a:r>
              <a:rPr lang="en-IN" dirty="0"/>
              <a:t>Restaurants based on location</a:t>
            </a:r>
          </a:p>
        </p:txBody>
      </p:sp>
      <p:sp>
        <p:nvSpPr>
          <p:cNvPr id="8" name="Title 1">
            <a:extLst>
              <a:ext uri="{FF2B5EF4-FFF2-40B4-BE49-F238E27FC236}">
                <a16:creationId xmlns:a16="http://schemas.microsoft.com/office/drawing/2014/main" id="{A88983B8-B7DD-9ADC-5654-25B81D4B6E08}"/>
              </a:ext>
            </a:extLst>
          </p:cNvPr>
          <p:cNvSpPr txBox="1">
            <a:spLocks/>
          </p:cNvSpPr>
          <p:nvPr/>
        </p:nvSpPr>
        <p:spPr>
          <a:xfrm>
            <a:off x="913774" y="618518"/>
            <a:ext cx="10364451" cy="370528"/>
          </a:xfrm>
          <a:prstGeom prst="rect">
            <a:avLst/>
          </a:prstGeom>
        </p:spPr>
        <p:txBody>
          <a:bodyPr vert="horz" lIns="91440" tIns="45720" rIns="91440" bIns="45720" rtlCol="0" anchor="ctr">
            <a:normAutofit fontScale="675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IN" dirty="0"/>
          </a:p>
        </p:txBody>
      </p:sp>
      <p:pic>
        <p:nvPicPr>
          <p:cNvPr id="7" name="Picture 6">
            <a:extLst>
              <a:ext uri="{FF2B5EF4-FFF2-40B4-BE49-F238E27FC236}">
                <a16:creationId xmlns:a16="http://schemas.microsoft.com/office/drawing/2014/main" id="{A8269D1B-67DE-C0D4-BF0E-341015BC1DFD}"/>
              </a:ext>
            </a:extLst>
          </p:cNvPr>
          <p:cNvPicPr>
            <a:picLocks noChangeAspect="1"/>
          </p:cNvPicPr>
          <p:nvPr/>
        </p:nvPicPr>
        <p:blipFill rotWithShape="1">
          <a:blip r:embed="rId4"/>
          <a:srcRect l="11209" t="25520" r="45323" b="12115"/>
          <a:stretch/>
        </p:blipFill>
        <p:spPr>
          <a:xfrm>
            <a:off x="5919019" y="1747615"/>
            <a:ext cx="6076335" cy="4903907"/>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158A4DDA-B4E3-298E-115D-55C3D3A327E2}"/>
              </a:ext>
            </a:extLst>
          </p:cNvPr>
          <p:cNvSpPr>
            <a:spLocks noGrp="1"/>
          </p:cNvSpPr>
          <p:nvPr>
            <p:ph sz="quarter" idx="13"/>
          </p:nvPr>
        </p:nvSpPr>
        <p:spPr>
          <a:xfrm>
            <a:off x="913774" y="1747616"/>
            <a:ext cx="4199000" cy="4903906"/>
          </a:xfrm>
        </p:spPr>
        <p:txBody>
          <a:bodyPr>
            <a:normAutofit/>
          </a:bodyPr>
          <a:lstStyle/>
          <a:p>
            <a:pPr algn="l">
              <a:buFont typeface="Wingdings" panose="05000000000000000000" pitchFamily="2" charset="2"/>
              <a:buChar char="Ø"/>
            </a:pPr>
            <a:r>
              <a:rPr lang="en-US" b="0" i="0" cap="none" dirty="0">
                <a:effectLst/>
                <a:latin typeface="Tw Cen MT (Body"/>
              </a:rPr>
              <a:t>We can see that </a:t>
            </a:r>
            <a:r>
              <a:rPr lang="en-US" b="1" i="0" cap="none" dirty="0">
                <a:effectLst/>
                <a:latin typeface="Tw Cen MT (Body"/>
              </a:rPr>
              <a:t>BTM,HSR and Koramangala 5th block</a:t>
            </a:r>
            <a:r>
              <a:rPr lang="en-US" b="0" i="0" cap="none" dirty="0">
                <a:effectLst/>
                <a:latin typeface="Tw Cen MT (Body"/>
              </a:rPr>
              <a:t> has the most number of restaurants.</a:t>
            </a:r>
          </a:p>
          <a:p>
            <a:pPr algn="l">
              <a:buFont typeface="Wingdings" panose="05000000000000000000" pitchFamily="2" charset="2"/>
              <a:buChar char="Ø"/>
            </a:pPr>
            <a:r>
              <a:rPr lang="en-US" b="0" i="0" cap="none" dirty="0">
                <a:effectLst/>
                <a:latin typeface="Tw Cen MT (Body"/>
              </a:rPr>
              <a:t>BTM dominates the section by having more than 5000 restaurants.</a:t>
            </a:r>
          </a:p>
          <a:p>
            <a:pPr>
              <a:buFont typeface="Wingdings" panose="05000000000000000000" pitchFamily="2" charset="2"/>
              <a:buChar char="Ø"/>
            </a:pPr>
            <a:endParaRPr lang="en-IN" dirty="0">
              <a:latin typeface="Tw Cen MT (Body"/>
            </a:endParaRPr>
          </a:p>
        </p:txBody>
      </p:sp>
      <p:pic>
        <p:nvPicPr>
          <p:cNvPr id="11" name="Audio 10">
            <a:hlinkClick r:id="" action="ppaction://media"/>
            <a:extLst>
              <a:ext uri="{FF2B5EF4-FFF2-40B4-BE49-F238E27FC236}">
                <a16:creationId xmlns:a16="http://schemas.microsoft.com/office/drawing/2014/main" id="{90F16D40-E34A-5247-2567-20609C24FA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1407425"/>
      </p:ext>
    </p:extLst>
  </p:cSld>
  <p:clrMapOvr>
    <a:masterClrMapping/>
  </p:clrMapOvr>
  <mc:AlternateContent xmlns:mc="http://schemas.openxmlformats.org/markup-compatibility/2006">
    <mc:Choice xmlns:p14="http://schemas.microsoft.com/office/powerpoint/2010/main" Requires="p14">
      <p:transition spd="slow" p14:dur="2000" advTm="43571"/>
    </mc:Choice>
    <mc:Fallback>
      <p:transition spd="slow" advTm="43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8E32-74F8-B9E3-89C2-35A51ED3B9F4}"/>
              </a:ext>
            </a:extLst>
          </p:cNvPr>
          <p:cNvSpPr>
            <a:spLocks noGrp="1"/>
          </p:cNvSpPr>
          <p:nvPr>
            <p:ph type="title"/>
          </p:nvPr>
        </p:nvSpPr>
        <p:spPr>
          <a:xfrm>
            <a:off x="805620" y="560439"/>
            <a:ext cx="10364451" cy="648930"/>
          </a:xfrm>
        </p:spPr>
        <p:txBody>
          <a:bodyPr/>
          <a:lstStyle/>
          <a:p>
            <a:r>
              <a:rPr lang="en-IN" dirty="0"/>
              <a:t>Types of cuisines </a:t>
            </a:r>
          </a:p>
        </p:txBody>
      </p:sp>
      <p:sp>
        <p:nvSpPr>
          <p:cNvPr id="15" name="TextBox 14">
            <a:extLst>
              <a:ext uri="{FF2B5EF4-FFF2-40B4-BE49-F238E27FC236}">
                <a16:creationId xmlns:a16="http://schemas.microsoft.com/office/drawing/2014/main" id="{139AF89B-E391-8D0D-0C68-DDF0CE8BB189}"/>
              </a:ext>
            </a:extLst>
          </p:cNvPr>
          <p:cNvSpPr txBox="1"/>
          <p:nvPr/>
        </p:nvSpPr>
        <p:spPr>
          <a:xfrm>
            <a:off x="344129" y="2113935"/>
            <a:ext cx="2959510" cy="286232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We can observe that North Indian, Chinese, South Indian and Biryani are most common.</a:t>
            </a:r>
          </a:p>
          <a:p>
            <a:pPr marL="285750" indent="-285750">
              <a:buFont typeface="Wingdings" panose="05000000000000000000" pitchFamily="2" charset="2"/>
              <a:buChar char="Ø"/>
            </a:pPr>
            <a:r>
              <a:rPr lang="en-US" sz="2000" dirty="0"/>
              <a:t>Upon first glance it seems that Bengaluru is more influenced by North Indian culture than South.</a:t>
            </a:r>
            <a:endParaRPr lang="en-IN" sz="2000" dirty="0"/>
          </a:p>
        </p:txBody>
      </p:sp>
      <p:pic>
        <p:nvPicPr>
          <p:cNvPr id="16" name="Picture 15">
            <a:extLst>
              <a:ext uri="{FF2B5EF4-FFF2-40B4-BE49-F238E27FC236}">
                <a16:creationId xmlns:a16="http://schemas.microsoft.com/office/drawing/2014/main" id="{13191F22-63B9-BEB8-7382-7FB68035A78B}"/>
              </a:ext>
            </a:extLst>
          </p:cNvPr>
          <p:cNvPicPr>
            <a:picLocks noChangeAspect="1"/>
          </p:cNvPicPr>
          <p:nvPr/>
        </p:nvPicPr>
        <p:blipFill>
          <a:blip r:embed="rId4"/>
          <a:stretch>
            <a:fillRect/>
          </a:stretch>
        </p:blipFill>
        <p:spPr>
          <a:xfrm>
            <a:off x="3156155" y="1322439"/>
            <a:ext cx="8957187" cy="5535561"/>
          </a:xfrm>
          <a:prstGeom prst="rect">
            <a:avLst/>
          </a:prstGeom>
        </p:spPr>
      </p:pic>
      <p:pic>
        <p:nvPicPr>
          <p:cNvPr id="19" name="Audio 18">
            <a:hlinkClick r:id="" action="ppaction://media"/>
            <a:extLst>
              <a:ext uri="{FF2B5EF4-FFF2-40B4-BE49-F238E27FC236}">
                <a16:creationId xmlns:a16="http://schemas.microsoft.com/office/drawing/2014/main" id="{D8CDA15B-0776-E94B-A4ED-3E409E46F0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85364495"/>
      </p:ext>
    </p:extLst>
  </p:cSld>
  <p:clrMapOvr>
    <a:masterClrMapping/>
  </p:clrMapOvr>
  <mc:AlternateContent xmlns:mc="http://schemas.openxmlformats.org/markup-compatibility/2006">
    <mc:Choice xmlns:p14="http://schemas.microsoft.com/office/powerpoint/2010/main" Requires="p14">
      <p:transition spd="slow" p14:dur="2000" advTm="24623"/>
    </mc:Choice>
    <mc:Fallback>
      <p:transition spd="slow" advTm="24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ED6B-523B-053D-8A9F-BA6BA99DF57A}"/>
              </a:ext>
            </a:extLst>
          </p:cNvPr>
          <p:cNvSpPr>
            <a:spLocks noGrp="1"/>
          </p:cNvSpPr>
          <p:nvPr>
            <p:ph type="title"/>
          </p:nvPr>
        </p:nvSpPr>
        <p:spPr/>
        <p:txBody>
          <a:bodyPr/>
          <a:lstStyle/>
          <a:p>
            <a:r>
              <a:rPr lang="en-US" dirty="0"/>
              <a:t>Which are the most common cuisines in each locations?</a:t>
            </a:r>
            <a:endParaRPr lang="en-IN" dirty="0"/>
          </a:p>
        </p:txBody>
      </p:sp>
      <p:pic>
        <p:nvPicPr>
          <p:cNvPr id="5" name="Content Placeholder 4">
            <a:extLst>
              <a:ext uri="{FF2B5EF4-FFF2-40B4-BE49-F238E27FC236}">
                <a16:creationId xmlns:a16="http://schemas.microsoft.com/office/drawing/2014/main" id="{AAC8875C-D867-6A7F-44DD-6B037246DD26}"/>
              </a:ext>
            </a:extLst>
          </p:cNvPr>
          <p:cNvPicPr>
            <a:picLocks noGrp="1" noChangeAspect="1"/>
          </p:cNvPicPr>
          <p:nvPr>
            <p:ph sz="quarter" idx="13"/>
          </p:nvPr>
        </p:nvPicPr>
        <p:blipFill rotWithShape="1">
          <a:blip r:embed="rId4"/>
          <a:srcRect l="8881" t="37629" r="65761" b="26309"/>
          <a:stretch/>
        </p:blipFill>
        <p:spPr>
          <a:xfrm>
            <a:off x="5968180" y="2063164"/>
            <a:ext cx="6223819" cy="4794836"/>
          </a:xfrm>
        </p:spPr>
      </p:pic>
      <p:sp>
        <p:nvSpPr>
          <p:cNvPr id="6" name="TextBox 5">
            <a:extLst>
              <a:ext uri="{FF2B5EF4-FFF2-40B4-BE49-F238E27FC236}">
                <a16:creationId xmlns:a16="http://schemas.microsoft.com/office/drawing/2014/main" id="{6302FAD6-FB46-0AF7-869F-1B88F3D5FEA2}"/>
              </a:ext>
            </a:extLst>
          </p:cNvPr>
          <p:cNvSpPr txBox="1"/>
          <p:nvPr/>
        </p:nvSpPr>
        <p:spPr>
          <a:xfrm>
            <a:off x="471948" y="2359742"/>
            <a:ext cx="5053781" cy="1877437"/>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It is an interesting feature to note that North Indian food is preferred in Bengaluru.</a:t>
            </a:r>
          </a:p>
          <a:p>
            <a:pPr marL="285750" indent="-285750">
              <a:buFont typeface="Wingdings" panose="05000000000000000000" pitchFamily="2" charset="2"/>
              <a:buChar char="Ø"/>
            </a:pPr>
            <a:r>
              <a:rPr lang="en-IN" sz="2000" dirty="0"/>
              <a:t>BTM features the most number of cuisines with North Indian dishes topping the list.</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pic>
        <p:nvPicPr>
          <p:cNvPr id="7" name="Audio 6">
            <a:hlinkClick r:id="" action="ppaction://media"/>
            <a:extLst>
              <a:ext uri="{FF2B5EF4-FFF2-40B4-BE49-F238E27FC236}">
                <a16:creationId xmlns:a16="http://schemas.microsoft.com/office/drawing/2014/main" id="{482C9E43-E645-B8BD-02AD-574F28842F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73286305"/>
      </p:ext>
    </p:extLst>
  </p:cSld>
  <p:clrMapOvr>
    <a:masterClrMapping/>
  </p:clrMapOvr>
  <mc:AlternateContent xmlns:mc="http://schemas.openxmlformats.org/markup-compatibility/2006">
    <mc:Choice xmlns:p14="http://schemas.microsoft.com/office/powerpoint/2010/main" Requires="p14">
      <p:transition spd="slow" p14:dur="2000" advTm="29722"/>
    </mc:Choice>
    <mc:Fallback>
      <p:transition spd="slow" advTm="29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48C0-B08F-DF77-8492-9DA87C85CC7C}"/>
              </a:ext>
            </a:extLst>
          </p:cNvPr>
          <p:cNvSpPr>
            <a:spLocks noGrp="1"/>
          </p:cNvSpPr>
          <p:nvPr>
            <p:ph type="title"/>
          </p:nvPr>
        </p:nvSpPr>
        <p:spPr>
          <a:xfrm>
            <a:off x="913774" y="629265"/>
            <a:ext cx="10364451" cy="582539"/>
          </a:xfrm>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43377C98-5FA3-FB6E-C2B7-4BFB00165CF2}"/>
              </a:ext>
            </a:extLst>
          </p:cNvPr>
          <p:cNvSpPr>
            <a:spLocks noGrp="1"/>
          </p:cNvSpPr>
          <p:nvPr>
            <p:ph sz="quarter" idx="13"/>
          </p:nvPr>
        </p:nvSpPr>
        <p:spPr>
          <a:xfrm>
            <a:off x="913774" y="1211803"/>
            <a:ext cx="10363826" cy="5542957"/>
          </a:xfrm>
        </p:spPr>
        <p:txBody>
          <a:bodyPr>
            <a:normAutofit fontScale="92500" lnSpcReduction="20000"/>
          </a:bodyPr>
          <a:lstStyle/>
          <a:p>
            <a:pPr>
              <a:buFont typeface="Wingdings" panose="05000000000000000000" pitchFamily="2" charset="2"/>
              <a:buChar char="Ø"/>
            </a:pPr>
            <a:r>
              <a:rPr lang="en-US" cap="none" dirty="0"/>
              <a:t>Café coffee day was the most famous restaurant with more than 90 outlets in the city.</a:t>
            </a:r>
          </a:p>
          <a:p>
            <a:pPr>
              <a:buFont typeface="Wingdings" panose="05000000000000000000" pitchFamily="2" charset="2"/>
              <a:buChar char="Ø"/>
            </a:pPr>
            <a:r>
              <a:rPr lang="en-US" cap="none" dirty="0"/>
              <a:t>Approx 40 percent of the total restaurants in Bengaluru do not accept online orders. This may be due to insufficient revenue generated by these restaurants due to which they are unable to pay the commission.</a:t>
            </a:r>
          </a:p>
          <a:p>
            <a:pPr marL="285750" indent="-285750">
              <a:buFont typeface="Wingdings" panose="05000000000000000000" pitchFamily="2" charset="2"/>
              <a:buChar char="Ø"/>
            </a:pPr>
            <a:r>
              <a:rPr lang="en-IN" cap="none" dirty="0"/>
              <a:t>Approx 2/3rd of the total restaurants in Bengaluru do not accept table bookings. This may be due to regular cancellations and no show ups or maybe they don't have enough customers.</a:t>
            </a:r>
          </a:p>
          <a:p>
            <a:pPr marL="285750" indent="-285750">
              <a:buFont typeface="Wingdings" panose="05000000000000000000" pitchFamily="2" charset="2"/>
              <a:buChar char="Ø"/>
            </a:pPr>
            <a:r>
              <a:rPr lang="en-IN" cap="none" dirty="0"/>
              <a:t>Most restaurants fall within the range of 3.5 to 4.5.</a:t>
            </a:r>
          </a:p>
          <a:p>
            <a:pPr marL="285750" indent="-285750">
              <a:buFont typeface="Wingdings" panose="05000000000000000000" pitchFamily="2" charset="2"/>
              <a:buChar char="Ø"/>
            </a:pPr>
            <a:r>
              <a:rPr lang="en-US" cap="none" dirty="0"/>
              <a:t>Restaurants accepting online orders tend to get more votes from customers as there is a rating option popping up after each order through zomato application.</a:t>
            </a:r>
            <a:endParaRPr lang="en-IN" cap="none" dirty="0"/>
          </a:p>
          <a:p>
            <a:pPr marL="285750" indent="-285750">
              <a:buFont typeface="Wingdings" panose="05000000000000000000" pitchFamily="2" charset="2"/>
              <a:buChar char="Ø"/>
            </a:pPr>
            <a:r>
              <a:rPr lang="en-IN" cap="none" dirty="0"/>
              <a:t>A majority of restaurants provide food with an approximate cost of around </a:t>
            </a:r>
            <a:r>
              <a:rPr lang="en-IN" cap="none" dirty="0" err="1"/>
              <a:t>rs</a:t>
            </a:r>
            <a:r>
              <a:rPr lang="en-IN" cap="none" dirty="0"/>
              <a:t> 500-600 for two people.  </a:t>
            </a:r>
          </a:p>
          <a:p>
            <a:pPr marL="285750" indent="-285750">
              <a:buFont typeface="Wingdings" panose="05000000000000000000" pitchFamily="2" charset="2"/>
              <a:buChar char="Ø"/>
            </a:pPr>
            <a:r>
              <a:rPr lang="en-US" cap="none" dirty="0"/>
              <a:t>Majority of people in Bengaluru prefer quick bites due to their busy schedules and sporadic working shifts.</a:t>
            </a:r>
          </a:p>
          <a:p>
            <a:pPr marL="285750" indent="-285750">
              <a:buFont typeface="Wingdings" panose="05000000000000000000" pitchFamily="2" charset="2"/>
              <a:buChar char="Ø"/>
            </a:pPr>
            <a:r>
              <a:rPr lang="en-US" b="0" i="0" cap="none" dirty="0">
                <a:effectLst/>
                <a:latin typeface="Tw Cen MT (Body"/>
              </a:rPr>
              <a:t>BTM dominates the section by having more than 5000 restaurants.</a:t>
            </a:r>
          </a:p>
          <a:p>
            <a:pPr marL="285750" indent="-285750">
              <a:buFont typeface="Wingdings" panose="05000000000000000000" pitchFamily="2" charset="2"/>
              <a:buChar char="Ø"/>
            </a:pPr>
            <a:r>
              <a:rPr lang="en-US" cap="none" dirty="0"/>
              <a:t>We can observe that north Indian, Chinese, South Indian and biryani are most common cuisines.</a:t>
            </a:r>
          </a:p>
          <a:p>
            <a:pPr marL="285750" indent="-285750">
              <a:buFont typeface="Wingdings" panose="05000000000000000000" pitchFamily="2" charset="2"/>
              <a:buChar char="Ø"/>
            </a:pPr>
            <a:endParaRPr lang="en-IN" cap="none"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IN" dirty="0"/>
          </a:p>
        </p:txBody>
      </p:sp>
      <p:pic>
        <p:nvPicPr>
          <p:cNvPr id="4" name="Audio 3">
            <a:hlinkClick r:id="" action="ppaction://media"/>
            <a:extLst>
              <a:ext uri="{FF2B5EF4-FFF2-40B4-BE49-F238E27FC236}">
                <a16:creationId xmlns:a16="http://schemas.microsoft.com/office/drawing/2014/main" id="{6B150E78-25EE-0992-526E-8495241F7A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8267306"/>
      </p:ext>
    </p:extLst>
  </p:cSld>
  <p:clrMapOvr>
    <a:masterClrMapping/>
  </p:clrMapOvr>
  <mc:AlternateContent xmlns:mc="http://schemas.openxmlformats.org/markup-compatibility/2006">
    <mc:Choice xmlns:p14="http://schemas.microsoft.com/office/powerpoint/2010/main" Requires="p14">
      <p:transition spd="slow" p14:dur="2000" advTm="99927"/>
    </mc:Choice>
    <mc:Fallback>
      <p:transition spd="slow" advTm="99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4A86-84EB-0FCC-9C38-11147308B762}"/>
              </a:ext>
            </a:extLst>
          </p:cNvPr>
          <p:cNvSpPr>
            <a:spLocks noGrp="1"/>
          </p:cNvSpPr>
          <p:nvPr>
            <p:ph type="title"/>
          </p:nvPr>
        </p:nvSpPr>
        <p:spPr>
          <a:xfrm>
            <a:off x="913775" y="618517"/>
            <a:ext cx="10364451" cy="748167"/>
          </a:xfrm>
        </p:spPr>
        <p:txBody>
          <a:bodyPr/>
          <a:lstStyle/>
          <a:p>
            <a:r>
              <a:rPr lang="en-IN" dirty="0"/>
              <a:t>Actionable insights</a:t>
            </a:r>
          </a:p>
        </p:txBody>
      </p:sp>
      <p:sp>
        <p:nvSpPr>
          <p:cNvPr id="3" name="Content Placeholder 2">
            <a:extLst>
              <a:ext uri="{FF2B5EF4-FFF2-40B4-BE49-F238E27FC236}">
                <a16:creationId xmlns:a16="http://schemas.microsoft.com/office/drawing/2014/main" id="{C9A89A00-243C-8AD6-EA31-4A7E668C1775}"/>
              </a:ext>
            </a:extLst>
          </p:cNvPr>
          <p:cNvSpPr>
            <a:spLocks noGrp="1"/>
          </p:cNvSpPr>
          <p:nvPr>
            <p:ph sz="quarter" idx="13"/>
          </p:nvPr>
        </p:nvSpPr>
        <p:spPr>
          <a:xfrm>
            <a:off x="913774" y="1681316"/>
            <a:ext cx="10363826" cy="5176684"/>
          </a:xfrm>
        </p:spPr>
        <p:txBody>
          <a:bodyPr>
            <a:normAutofit fontScale="85000" lnSpcReduction="10000"/>
          </a:bodyPr>
          <a:lstStyle/>
          <a:p>
            <a:pPr>
              <a:buFont typeface="Wingdings" panose="05000000000000000000" pitchFamily="2" charset="2"/>
              <a:buChar char="Ø"/>
            </a:pPr>
            <a:r>
              <a:rPr lang="en-US" cap="none" dirty="0">
                <a:latin typeface="Tw Cen MT (Body"/>
              </a:rPr>
              <a:t>Chain restaurants tend to dominate the market as number of outlets are much more when compared to local restaurants.</a:t>
            </a:r>
          </a:p>
          <a:p>
            <a:pPr>
              <a:buFont typeface="Wingdings" panose="05000000000000000000" pitchFamily="2" charset="2"/>
              <a:buChar char="Ø"/>
            </a:pPr>
            <a:r>
              <a:rPr lang="en-US" cap="none" dirty="0"/>
              <a:t>Zomato may want to give restaurants with no online services some concession or incentives to encourage them to register in the app for online ordering and other services. Restaurants accepting online orders tend to get more votes from customers as there is a rating option popping up after each order through zomato application.</a:t>
            </a:r>
          </a:p>
          <a:p>
            <a:pPr>
              <a:buFont typeface="Wingdings" panose="05000000000000000000" pitchFamily="2" charset="2"/>
              <a:buChar char="Ø"/>
            </a:pPr>
            <a:r>
              <a:rPr lang="en-IN" cap="none" dirty="0"/>
              <a:t>Zomato can introduce a small charge for table booking and cancellations would cause penalty to the user.</a:t>
            </a:r>
          </a:p>
          <a:p>
            <a:pPr>
              <a:buFont typeface="Wingdings" panose="05000000000000000000" pitchFamily="2" charset="2"/>
              <a:buChar char="Ø"/>
            </a:pPr>
            <a:r>
              <a:rPr lang="en-US" cap="none" dirty="0"/>
              <a:t>Majority of people in Bengaluru prefer quick bites due to their busy schedules and sporadic working shifts.</a:t>
            </a:r>
          </a:p>
          <a:p>
            <a:pPr>
              <a:buFont typeface="Wingdings" panose="05000000000000000000" pitchFamily="2" charset="2"/>
              <a:buChar char="Ø"/>
            </a:pPr>
            <a:r>
              <a:rPr lang="en-IN" cap="none" dirty="0"/>
              <a:t>Restaurant has to be exceptional in service and food in order to get a rating of more than 4.5.</a:t>
            </a:r>
          </a:p>
          <a:p>
            <a:pPr marL="285750" indent="-285750">
              <a:buFont typeface="Wingdings" panose="05000000000000000000" pitchFamily="2" charset="2"/>
              <a:buChar char="Ø"/>
            </a:pPr>
            <a:r>
              <a:rPr lang="en-IN" cap="none" dirty="0"/>
              <a:t>There are some restaurants with high cost of dining not present on the zomato app. Zomato can checkout these high end restaurants and offer some deal to include online ordering.</a:t>
            </a:r>
          </a:p>
          <a:p>
            <a:pPr marL="285750" indent="-285750">
              <a:buFont typeface="Wingdings" panose="05000000000000000000" pitchFamily="2" charset="2"/>
              <a:buChar char="Ø"/>
            </a:pPr>
            <a:r>
              <a:rPr lang="en-IN" cap="none" dirty="0"/>
              <a:t>BTM, Koramangala and HSR layout has most number of restaurants, still if any new restaurant needs to be opened these places tend to give more exposure and even with less advertisement, user traffic can be more.</a:t>
            </a:r>
          </a:p>
          <a:p>
            <a:pPr marL="285750" indent="-285750">
              <a:buFont typeface="Wingdings" panose="05000000000000000000" pitchFamily="2" charset="2"/>
              <a:buChar char="Ø"/>
            </a:pPr>
            <a:r>
              <a:rPr lang="en-US" cap="none" dirty="0"/>
              <a:t>Bengaluru is more influenced by north Indian culture than south. Keeping more North Indian cuisines may prove to be a good option for any new restaurant.</a:t>
            </a:r>
            <a:endParaRPr lang="en-IN" cap="none" dirty="0"/>
          </a:p>
          <a:p>
            <a:pPr marL="285750" indent="-285750">
              <a:buFont typeface="Wingdings" panose="05000000000000000000" pitchFamily="2" charset="2"/>
              <a:buChar char="Ø"/>
            </a:pPr>
            <a:endParaRPr lang="en-IN" cap="none" dirty="0"/>
          </a:p>
          <a:p>
            <a:pPr>
              <a:buFont typeface="Wingdings" panose="05000000000000000000" pitchFamily="2" charset="2"/>
              <a:buChar char="Ø"/>
            </a:pPr>
            <a:endParaRPr lang="en-IN" cap="none" dirty="0"/>
          </a:p>
          <a:p>
            <a:pPr>
              <a:buFont typeface="Wingdings" panose="05000000000000000000" pitchFamily="2" charset="2"/>
              <a:buChar char="Ø"/>
            </a:pPr>
            <a:endParaRPr lang="en-IN" cap="none" dirty="0"/>
          </a:p>
          <a:p>
            <a:pPr>
              <a:buFont typeface="Wingdings" panose="05000000000000000000" pitchFamily="2" charset="2"/>
              <a:buChar char="Ø"/>
            </a:pPr>
            <a:endParaRPr lang="en-US" cap="none" dirty="0"/>
          </a:p>
          <a:p>
            <a:pPr>
              <a:buFont typeface="Wingdings" panose="05000000000000000000" pitchFamily="2" charset="2"/>
              <a:buChar char="Ø"/>
            </a:pPr>
            <a:endParaRPr lang="en-IN" cap="none" dirty="0"/>
          </a:p>
          <a:p>
            <a:pPr>
              <a:buFont typeface="Wingdings" panose="05000000000000000000" pitchFamily="2" charset="2"/>
              <a:buChar char="Ø"/>
            </a:pPr>
            <a:endParaRPr lang="en-IN" dirty="0"/>
          </a:p>
          <a:p>
            <a:pPr>
              <a:buFont typeface="Wingdings" panose="05000000000000000000" pitchFamily="2" charset="2"/>
              <a:buChar char="Ø"/>
            </a:pPr>
            <a:endParaRPr lang="en-US" dirty="0"/>
          </a:p>
          <a:p>
            <a:pPr>
              <a:buFont typeface="Wingdings" panose="05000000000000000000" pitchFamily="2" charset="2"/>
              <a:buChar char="Ø"/>
            </a:pPr>
            <a:endParaRPr lang="en-IN" dirty="0"/>
          </a:p>
        </p:txBody>
      </p:sp>
      <p:pic>
        <p:nvPicPr>
          <p:cNvPr id="4" name="Audio 3">
            <a:hlinkClick r:id="" action="ppaction://media"/>
            <a:extLst>
              <a:ext uri="{FF2B5EF4-FFF2-40B4-BE49-F238E27FC236}">
                <a16:creationId xmlns:a16="http://schemas.microsoft.com/office/drawing/2014/main" id="{AC79A7AD-2565-58B6-285F-1D05C86F59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99648832"/>
      </p:ext>
    </p:extLst>
  </p:cSld>
  <p:clrMapOvr>
    <a:masterClrMapping/>
  </p:clrMapOvr>
  <mc:AlternateContent xmlns:mc="http://schemas.openxmlformats.org/markup-compatibility/2006">
    <mc:Choice xmlns:p14="http://schemas.microsoft.com/office/powerpoint/2010/main" Requires="p14">
      <p:transition spd="slow" p14:dur="2000" advTm="136314"/>
    </mc:Choice>
    <mc:Fallback>
      <p:transition spd="slow" advTm="136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80567" y="1337187"/>
            <a:ext cx="10058400" cy="953729"/>
          </a:xfrm>
        </p:spPr>
        <p:txBody>
          <a:bodyPr anchor="ctr">
            <a:noAutofit/>
          </a:bodyPr>
          <a:lstStyle/>
          <a:p>
            <a:pPr lvl="0" algn="just"/>
            <a:r>
              <a:rPr lang="en-US" sz="3600" dirty="0"/>
              <a:t>INTRODUCTION</a:t>
            </a:r>
            <a:r>
              <a:rPr lang="en-US" sz="1800" i="1" dirty="0"/>
              <a:t>:</a:t>
            </a:r>
            <a:br>
              <a:rPr lang="en-US" sz="1800" i="1" dirty="0"/>
            </a:br>
            <a:endParaRPr lang="en-US" sz="18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Neil Armstrong</a:t>
            </a:r>
          </a:p>
        </p:txBody>
      </p:sp>
      <p:sp>
        <p:nvSpPr>
          <p:cNvPr id="4" name="TextBox 3">
            <a:extLst>
              <a:ext uri="{FF2B5EF4-FFF2-40B4-BE49-F238E27FC236}">
                <a16:creationId xmlns:a16="http://schemas.microsoft.com/office/drawing/2014/main" id="{BEB048B5-2979-E98C-1CAC-59302D4B555D}"/>
              </a:ext>
            </a:extLst>
          </p:cNvPr>
          <p:cNvSpPr txBox="1"/>
          <p:nvPr/>
        </p:nvSpPr>
        <p:spPr>
          <a:xfrm>
            <a:off x="913818" y="2380420"/>
            <a:ext cx="10364363" cy="3693319"/>
          </a:xfrm>
          <a:prstGeom prst="rect">
            <a:avLst/>
          </a:prstGeom>
          <a:noFill/>
        </p:spPr>
        <p:txBody>
          <a:bodyPr wrap="square" rtlCol="0">
            <a:spAutoFit/>
          </a:bodyPr>
          <a:lstStyle/>
          <a:p>
            <a:pPr marL="285750" indent="-285750">
              <a:buFont typeface="Wingdings" panose="05000000000000000000" pitchFamily="2" charset="2"/>
              <a:buChar char="Ø"/>
            </a:pPr>
            <a:r>
              <a:rPr lang="en-US" sz="2000" cap="none" dirty="0"/>
              <a:t>The idea </a:t>
            </a:r>
            <a:r>
              <a:rPr lang="en-US" sz="2000" dirty="0"/>
              <a:t>behind </a:t>
            </a:r>
            <a:r>
              <a:rPr lang="en-US" sz="2000" cap="none" dirty="0"/>
              <a:t>analyzing the Zomato dataset is to get an idea about the factors affecting      the  establishment of different types of restaurant at different places in Bengaluru, aggregate rating of each 	restaurant, Bengaluru being one such city has more than 12,000 restaurants with  restaurants serving dishes from all over the world.</a:t>
            </a:r>
          </a:p>
          <a:p>
            <a:pPr marL="342900" indent="-342900">
              <a:buFont typeface="Wingdings" panose="05000000000000000000" pitchFamily="2" charset="2"/>
              <a:buChar char="Ø"/>
            </a:pPr>
            <a:r>
              <a:rPr lang="en-US" sz="2000" cap="none" dirty="0"/>
              <a:t>Bengaluru city has thousands of restaurants, pubs, bars, cafe etc. spawning across the city. </a:t>
            </a:r>
          </a:p>
          <a:p>
            <a:pPr marL="342900" indent="-342900">
              <a:buFont typeface="Wingdings" panose="05000000000000000000" pitchFamily="2" charset="2"/>
              <a:buChar char="Ø"/>
            </a:pPr>
            <a:r>
              <a:rPr lang="en-US" sz="2000" cap="none" dirty="0"/>
              <a:t>These restaurants consists of variety of foods from across the continent.</a:t>
            </a:r>
          </a:p>
          <a:p>
            <a:pPr marL="342900" indent="-342900">
              <a:buFont typeface="Wingdings" panose="05000000000000000000" pitchFamily="2" charset="2"/>
              <a:buChar char="Ø"/>
            </a:pPr>
            <a:r>
              <a:rPr lang="en-US" sz="2000" cap="none" dirty="0"/>
              <a:t>Even with these many options the saturation is still nowhere at the horizon. Still, opening new restaurants was taxing and these new restaurants were not able to compete with the existing ones in the city.</a:t>
            </a:r>
            <a:br>
              <a:rPr lang="en-US" sz="1800" cap="none" dirty="0"/>
            </a:br>
            <a:endParaRPr lang="en-US" sz="1800" cap="none" dirty="0"/>
          </a:p>
          <a:p>
            <a:pPr marL="285750" indent="-285750">
              <a:buFont typeface="Wingdings" panose="05000000000000000000" pitchFamily="2" charset="2"/>
              <a:buChar char="Ø"/>
            </a:pPr>
            <a:endParaRPr lang="en-US" sz="1800" cap="none" dirty="0"/>
          </a:p>
          <a:p>
            <a:endParaRPr lang="en-IN" dirty="0"/>
          </a:p>
        </p:txBody>
      </p:sp>
      <p:pic>
        <p:nvPicPr>
          <p:cNvPr id="5" name="Audio 4">
            <a:hlinkClick r:id="" action="ppaction://media"/>
            <a:extLst>
              <a:ext uri="{FF2B5EF4-FFF2-40B4-BE49-F238E27FC236}">
                <a16:creationId xmlns:a16="http://schemas.microsoft.com/office/drawing/2014/main" id="{E5123CE0-8095-4ED4-BD0C-BB821DC746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1714609"/>
      </p:ext>
    </p:extLst>
  </p:cSld>
  <p:clrMapOvr>
    <a:masterClrMapping/>
  </p:clrMapOvr>
  <mc:AlternateContent xmlns:mc="http://schemas.openxmlformats.org/markup-compatibility/2006">
    <mc:Choice xmlns:p14="http://schemas.microsoft.com/office/powerpoint/2010/main" Requires="p14">
      <p:transition spd="slow" p14:dur="2000" advTm="45745"/>
    </mc:Choice>
    <mc:Fallback>
      <p:transition spd="slow" advTm="45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9D66-D68B-777D-7A86-C060A1E0B418}"/>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235F27FD-3E75-A71B-598F-4D04096F42CB}"/>
              </a:ext>
            </a:extLst>
          </p:cNvPr>
          <p:cNvSpPr>
            <a:spLocks noGrp="1"/>
          </p:cNvSpPr>
          <p:nvPr>
            <p:ph sz="quarter" idx="13"/>
          </p:nvPr>
        </p:nvSpPr>
        <p:spPr/>
        <p:txBody>
          <a:bodyPr>
            <a:normAutofit lnSpcReduction="10000"/>
          </a:bodyPr>
          <a:lstStyle/>
          <a:p>
            <a:pPr>
              <a:buFont typeface="Wingdings" panose="05000000000000000000" pitchFamily="2" charset="2"/>
              <a:buChar char="Ø"/>
            </a:pPr>
            <a:r>
              <a:rPr lang="en-US" cap="none" dirty="0"/>
              <a:t>Even with such a large demographic to work with why are new restaurants failing to gain popularity. </a:t>
            </a:r>
          </a:p>
          <a:p>
            <a:pPr>
              <a:buFont typeface="Wingdings" panose="05000000000000000000" pitchFamily="2" charset="2"/>
              <a:buChar char="Ø"/>
            </a:pPr>
            <a:r>
              <a:rPr lang="en-US" cap="none" dirty="0"/>
              <a:t>This Zomato dataset will help us understand what kind of restaurants have more chances of succeeding in the current scenario.</a:t>
            </a:r>
          </a:p>
          <a:p>
            <a:pPr>
              <a:buFont typeface="Wingdings" panose="05000000000000000000" pitchFamily="2" charset="2"/>
              <a:buChar char="Ø"/>
            </a:pPr>
            <a:r>
              <a:rPr lang="en-US" cap="none" dirty="0"/>
              <a:t>Does theme or type of food matter for a particular locality?</a:t>
            </a:r>
          </a:p>
          <a:p>
            <a:pPr>
              <a:buFont typeface="Wingdings" panose="05000000000000000000" pitchFamily="2" charset="2"/>
              <a:buChar char="Ø"/>
            </a:pPr>
            <a:r>
              <a:rPr lang="en-US" cap="none" dirty="0"/>
              <a:t>How do facilities such as online ordering or online table booking affect restaurants popularity?</a:t>
            </a:r>
          </a:p>
          <a:p>
            <a:pPr>
              <a:buFont typeface="Wingdings" panose="05000000000000000000" pitchFamily="2" charset="2"/>
              <a:buChar char="Ø"/>
            </a:pPr>
            <a:r>
              <a:rPr lang="en-US" cap="none" dirty="0"/>
              <a:t>Do similar themed restaurants have different revenue in different localities?</a:t>
            </a:r>
          </a:p>
          <a:p>
            <a:pPr>
              <a:buFont typeface="Wingdings" panose="05000000000000000000" pitchFamily="2" charset="2"/>
              <a:buChar char="Ø"/>
            </a:pPr>
            <a:r>
              <a:rPr lang="en-US" cap="none" dirty="0"/>
              <a:t>How does a cost matter?</a:t>
            </a:r>
          </a:p>
          <a:p>
            <a:endParaRPr lang="en-IN" cap="none" dirty="0"/>
          </a:p>
        </p:txBody>
      </p:sp>
      <p:pic>
        <p:nvPicPr>
          <p:cNvPr id="4" name="Audio 3">
            <a:hlinkClick r:id="" action="ppaction://media"/>
            <a:extLst>
              <a:ext uri="{FF2B5EF4-FFF2-40B4-BE49-F238E27FC236}">
                <a16:creationId xmlns:a16="http://schemas.microsoft.com/office/drawing/2014/main" id="{4B17E022-6F8B-0003-53BF-C8E5533315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96183156"/>
      </p:ext>
    </p:extLst>
  </p:cSld>
  <p:clrMapOvr>
    <a:masterClrMapping/>
  </p:clrMapOvr>
  <mc:AlternateContent xmlns:mc="http://schemas.openxmlformats.org/markup-compatibility/2006">
    <mc:Choice xmlns:p14="http://schemas.microsoft.com/office/powerpoint/2010/main" Requires="p14">
      <p:transition spd="slow" p14:dur="2000" advTm="36767"/>
    </mc:Choice>
    <mc:Fallback>
      <p:transition spd="slow" advTm="36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06D4-AAA2-FEC3-1028-8322433BF9E3}"/>
              </a:ext>
            </a:extLst>
          </p:cNvPr>
          <p:cNvSpPr>
            <a:spLocks noGrp="1"/>
          </p:cNvSpPr>
          <p:nvPr>
            <p:ph type="title"/>
          </p:nvPr>
        </p:nvSpPr>
        <p:spPr>
          <a:xfrm>
            <a:off x="913774" y="147484"/>
            <a:ext cx="10364451" cy="540776"/>
          </a:xfrm>
        </p:spPr>
        <p:txBody>
          <a:bodyPr>
            <a:normAutofit fontScale="90000"/>
          </a:bodyPr>
          <a:lstStyle/>
          <a:p>
            <a:r>
              <a:rPr lang="en-IN" dirty="0"/>
              <a:t>Features of dataset under analysis</a:t>
            </a:r>
          </a:p>
        </p:txBody>
      </p:sp>
      <p:sp>
        <p:nvSpPr>
          <p:cNvPr id="3" name="Content Placeholder 2">
            <a:extLst>
              <a:ext uri="{FF2B5EF4-FFF2-40B4-BE49-F238E27FC236}">
                <a16:creationId xmlns:a16="http://schemas.microsoft.com/office/drawing/2014/main" id="{1A429B3D-7B14-7223-E010-76A589BA67D9}"/>
              </a:ext>
            </a:extLst>
          </p:cNvPr>
          <p:cNvSpPr>
            <a:spLocks noGrp="1"/>
          </p:cNvSpPr>
          <p:nvPr>
            <p:ph sz="quarter" idx="13"/>
          </p:nvPr>
        </p:nvSpPr>
        <p:spPr>
          <a:xfrm>
            <a:off x="914399" y="766917"/>
            <a:ext cx="10363826" cy="6312309"/>
          </a:xfrm>
        </p:spPr>
        <p:txBody>
          <a:bodyPr>
            <a:normAutofit/>
          </a:bodyPr>
          <a:lstStyle/>
          <a:p>
            <a:pPr algn="l">
              <a:buFont typeface="Arial" panose="020B0604020202020204" pitchFamily="34" charset="0"/>
              <a:buChar char="•"/>
            </a:pPr>
            <a:r>
              <a:rPr lang="en-US" sz="1400" b="1" i="0" dirty="0">
                <a:effectLst/>
                <a:latin typeface="-apple-system"/>
              </a:rPr>
              <a:t>url</a:t>
            </a:r>
            <a:r>
              <a:rPr lang="en-US" sz="1400" b="0" i="0" dirty="0">
                <a:effectLst/>
                <a:latin typeface="-apple-system"/>
              </a:rPr>
              <a:t> contains the url of the restaurant in the zomato website</a:t>
            </a:r>
          </a:p>
          <a:p>
            <a:pPr algn="l">
              <a:buFont typeface="Arial" panose="020B0604020202020204" pitchFamily="34" charset="0"/>
              <a:buChar char="•"/>
            </a:pPr>
            <a:r>
              <a:rPr lang="en-US" sz="1400" b="1" i="0" dirty="0">
                <a:effectLst/>
                <a:latin typeface="-apple-system"/>
              </a:rPr>
              <a:t>address</a:t>
            </a:r>
            <a:r>
              <a:rPr lang="en-US" sz="1400" b="0" i="0" dirty="0">
                <a:effectLst/>
                <a:latin typeface="-apple-system"/>
              </a:rPr>
              <a:t> contains the address of the restaurant in Bengaluru</a:t>
            </a:r>
          </a:p>
          <a:p>
            <a:pPr algn="l">
              <a:buFont typeface="Arial" panose="020B0604020202020204" pitchFamily="34" charset="0"/>
              <a:buChar char="•"/>
            </a:pPr>
            <a:r>
              <a:rPr lang="en-US" sz="1400" b="1" i="0" dirty="0">
                <a:effectLst/>
                <a:latin typeface="-apple-system"/>
              </a:rPr>
              <a:t>name</a:t>
            </a:r>
            <a:r>
              <a:rPr lang="en-US" sz="1400" b="0" i="0" dirty="0">
                <a:effectLst/>
                <a:latin typeface="-apple-system"/>
              </a:rPr>
              <a:t> contains the name of the restaurant</a:t>
            </a:r>
          </a:p>
          <a:p>
            <a:pPr algn="l">
              <a:buFont typeface="Arial" panose="020B0604020202020204" pitchFamily="34" charset="0"/>
              <a:buChar char="•"/>
            </a:pPr>
            <a:r>
              <a:rPr lang="en-US" sz="1400" b="1" i="0" dirty="0">
                <a:effectLst/>
                <a:latin typeface="-apple-system"/>
              </a:rPr>
              <a:t>online_order</a:t>
            </a:r>
            <a:r>
              <a:rPr lang="en-US" sz="1400" b="0" i="0" dirty="0">
                <a:effectLst/>
                <a:latin typeface="-apple-system"/>
              </a:rPr>
              <a:t> whether online ordering is available in the restaurant or not</a:t>
            </a:r>
          </a:p>
          <a:p>
            <a:pPr algn="l">
              <a:buFont typeface="Arial" panose="020B0604020202020204" pitchFamily="34" charset="0"/>
              <a:buChar char="•"/>
            </a:pPr>
            <a:r>
              <a:rPr lang="en-US" sz="1400" b="1" i="0" dirty="0">
                <a:effectLst/>
                <a:latin typeface="-apple-system"/>
              </a:rPr>
              <a:t>book_table</a:t>
            </a:r>
            <a:r>
              <a:rPr lang="en-US" sz="1400" b="0" i="0" dirty="0">
                <a:effectLst/>
                <a:latin typeface="-apple-system"/>
              </a:rPr>
              <a:t> table book option available or not</a:t>
            </a:r>
          </a:p>
          <a:p>
            <a:pPr algn="l">
              <a:buFont typeface="Arial" panose="020B0604020202020204" pitchFamily="34" charset="0"/>
              <a:buChar char="•"/>
            </a:pPr>
            <a:r>
              <a:rPr lang="en-US" sz="1400" b="1" i="0" dirty="0">
                <a:effectLst/>
                <a:latin typeface="-apple-system"/>
              </a:rPr>
              <a:t>rate</a:t>
            </a:r>
            <a:r>
              <a:rPr lang="en-US" sz="1400" b="0" i="0" dirty="0">
                <a:effectLst/>
                <a:latin typeface="-apple-system"/>
              </a:rPr>
              <a:t> contains the overall rating of the restaurant out of 5</a:t>
            </a:r>
          </a:p>
          <a:p>
            <a:pPr algn="l">
              <a:buFont typeface="Arial" panose="020B0604020202020204" pitchFamily="34" charset="0"/>
              <a:buChar char="•"/>
            </a:pPr>
            <a:r>
              <a:rPr lang="en-US" sz="1400" b="1" i="0" dirty="0">
                <a:effectLst/>
                <a:latin typeface="-apple-system"/>
              </a:rPr>
              <a:t>votes</a:t>
            </a:r>
            <a:r>
              <a:rPr lang="en-US" sz="1400" b="0" i="0" dirty="0">
                <a:effectLst/>
                <a:latin typeface="-apple-system"/>
              </a:rPr>
              <a:t> contains total number of rating for the restaurant as of the above mentioned date</a:t>
            </a:r>
          </a:p>
          <a:p>
            <a:pPr algn="l">
              <a:buFont typeface="Arial" panose="020B0604020202020204" pitchFamily="34" charset="0"/>
              <a:buChar char="•"/>
            </a:pPr>
            <a:r>
              <a:rPr lang="en-US" sz="1400" b="1" i="0" dirty="0">
                <a:effectLst/>
                <a:latin typeface="-apple-system"/>
              </a:rPr>
              <a:t>phone</a:t>
            </a:r>
            <a:r>
              <a:rPr lang="en-US" sz="1400" b="0" i="0" dirty="0">
                <a:effectLst/>
                <a:latin typeface="-apple-system"/>
              </a:rPr>
              <a:t> contains the phone number of the restaurant</a:t>
            </a:r>
          </a:p>
          <a:p>
            <a:pPr algn="l">
              <a:buFont typeface="Arial" panose="020B0604020202020204" pitchFamily="34" charset="0"/>
              <a:buChar char="•"/>
            </a:pPr>
            <a:r>
              <a:rPr lang="en-US" sz="1400" b="1" i="0" dirty="0">
                <a:effectLst/>
                <a:latin typeface="-apple-system"/>
              </a:rPr>
              <a:t>location</a:t>
            </a:r>
            <a:r>
              <a:rPr lang="en-US" sz="1400" b="0" i="0" dirty="0">
                <a:effectLst/>
                <a:latin typeface="-apple-system"/>
              </a:rPr>
              <a:t> contains the neighborhood in which the restaurant is located</a:t>
            </a:r>
          </a:p>
          <a:p>
            <a:pPr algn="l">
              <a:buFont typeface="Arial" panose="020B0604020202020204" pitchFamily="34" charset="0"/>
              <a:buChar char="•"/>
            </a:pPr>
            <a:r>
              <a:rPr lang="en-US" sz="1400" b="1" i="0" dirty="0">
                <a:effectLst/>
                <a:latin typeface="-apple-system"/>
              </a:rPr>
              <a:t>rest_type</a:t>
            </a:r>
            <a:r>
              <a:rPr lang="en-US" sz="1400" b="0" i="0" dirty="0">
                <a:effectLst/>
                <a:latin typeface="-apple-system"/>
              </a:rPr>
              <a:t> restaurant type</a:t>
            </a:r>
          </a:p>
          <a:p>
            <a:pPr algn="l">
              <a:buFont typeface="Arial" panose="020B0604020202020204" pitchFamily="34" charset="0"/>
              <a:buChar char="•"/>
            </a:pPr>
            <a:r>
              <a:rPr lang="en-US" sz="1400" b="1" i="0" dirty="0">
                <a:effectLst/>
                <a:latin typeface="-apple-system"/>
              </a:rPr>
              <a:t>dish_liked</a:t>
            </a:r>
            <a:r>
              <a:rPr lang="en-US" sz="1400" b="0" i="0" dirty="0">
                <a:effectLst/>
                <a:latin typeface="-apple-system"/>
              </a:rPr>
              <a:t> dishes people liked in the restaurant</a:t>
            </a:r>
          </a:p>
          <a:p>
            <a:pPr algn="l">
              <a:buFont typeface="Arial" panose="020B0604020202020204" pitchFamily="34" charset="0"/>
              <a:buChar char="•"/>
            </a:pPr>
            <a:r>
              <a:rPr lang="en-US" sz="1400" b="1" i="0" dirty="0">
                <a:effectLst/>
                <a:latin typeface="-apple-system"/>
              </a:rPr>
              <a:t>cuisines</a:t>
            </a:r>
            <a:r>
              <a:rPr lang="en-US" sz="1400" b="0" i="0" dirty="0">
                <a:effectLst/>
                <a:latin typeface="-apple-system"/>
              </a:rPr>
              <a:t> food styles, separated by comma</a:t>
            </a:r>
          </a:p>
          <a:p>
            <a:pPr algn="l">
              <a:buFont typeface="Arial" panose="020B0604020202020204" pitchFamily="34" charset="0"/>
              <a:buChar char="•"/>
            </a:pPr>
            <a:r>
              <a:rPr lang="en-US" sz="1400" b="1" i="0" dirty="0">
                <a:effectLst/>
                <a:latin typeface="-apple-system"/>
              </a:rPr>
              <a:t>approx_cost(for two people)</a:t>
            </a:r>
            <a:r>
              <a:rPr lang="en-US" sz="1400" b="0" i="0" dirty="0">
                <a:effectLst/>
                <a:latin typeface="-apple-system"/>
              </a:rPr>
              <a:t> contains the approximate cost for meal for two people</a:t>
            </a:r>
          </a:p>
          <a:p>
            <a:pPr algn="l">
              <a:buFont typeface="Arial" panose="020B0604020202020204" pitchFamily="34" charset="0"/>
              <a:buChar char="•"/>
            </a:pPr>
            <a:r>
              <a:rPr lang="en-US" sz="1400" b="1" i="0" dirty="0">
                <a:effectLst/>
                <a:latin typeface="-apple-system"/>
              </a:rPr>
              <a:t>reviews_list</a:t>
            </a:r>
            <a:r>
              <a:rPr lang="en-US" sz="1400" b="0" i="0" dirty="0">
                <a:effectLst/>
                <a:latin typeface="-apple-system"/>
              </a:rPr>
              <a:t> list of tuples containing reviews for the restaurant, each tuple</a:t>
            </a:r>
          </a:p>
          <a:p>
            <a:pPr algn="l">
              <a:buFont typeface="Arial" panose="020B0604020202020204" pitchFamily="34" charset="0"/>
              <a:buChar char="•"/>
            </a:pPr>
            <a:r>
              <a:rPr lang="en-US" sz="1400" b="1" i="0" dirty="0">
                <a:effectLst/>
                <a:latin typeface="-apple-system"/>
              </a:rPr>
              <a:t>menu_item</a:t>
            </a:r>
            <a:r>
              <a:rPr lang="en-US" sz="1400" b="0" i="0" dirty="0">
                <a:effectLst/>
                <a:latin typeface="-apple-system"/>
              </a:rPr>
              <a:t> contains list of menus available in the restaurant</a:t>
            </a:r>
          </a:p>
          <a:p>
            <a:pPr algn="l">
              <a:buFont typeface="Arial" panose="020B0604020202020204" pitchFamily="34" charset="0"/>
              <a:buChar char="•"/>
            </a:pPr>
            <a:r>
              <a:rPr lang="en-US" sz="1400" b="1" i="0" dirty="0">
                <a:effectLst/>
                <a:latin typeface="-apple-system"/>
              </a:rPr>
              <a:t>listed_in(type)</a:t>
            </a:r>
            <a:r>
              <a:rPr lang="en-US" sz="1400" b="0" i="0" dirty="0">
                <a:effectLst/>
                <a:latin typeface="-apple-system"/>
              </a:rPr>
              <a:t> type of meal</a:t>
            </a:r>
          </a:p>
        </p:txBody>
      </p:sp>
      <p:pic>
        <p:nvPicPr>
          <p:cNvPr id="4" name="Audio 3">
            <a:hlinkClick r:id="" action="ppaction://media"/>
            <a:extLst>
              <a:ext uri="{FF2B5EF4-FFF2-40B4-BE49-F238E27FC236}">
                <a16:creationId xmlns:a16="http://schemas.microsoft.com/office/drawing/2014/main" id="{24F51485-0B20-3764-1335-9A5EC93E22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65664845"/>
      </p:ext>
    </p:extLst>
  </p:cSld>
  <p:clrMapOvr>
    <a:masterClrMapping/>
  </p:clrMapOvr>
  <mc:AlternateContent xmlns:mc="http://schemas.openxmlformats.org/markup-compatibility/2006">
    <mc:Choice xmlns:p14="http://schemas.microsoft.com/office/powerpoint/2010/main" Requires="p14">
      <p:transition spd="slow" p14:dur="2000" advTm="52743"/>
    </mc:Choice>
    <mc:Fallback>
      <p:transition spd="slow" advTm="52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1BC6-9A35-A372-0481-E026B8A8C5C2}"/>
              </a:ext>
            </a:extLst>
          </p:cNvPr>
          <p:cNvSpPr>
            <a:spLocks noGrp="1"/>
          </p:cNvSpPr>
          <p:nvPr>
            <p:ph type="title"/>
          </p:nvPr>
        </p:nvSpPr>
        <p:spPr>
          <a:xfrm>
            <a:off x="913774" y="512899"/>
            <a:ext cx="10364451" cy="603793"/>
          </a:xfrm>
        </p:spPr>
        <p:txBody>
          <a:bodyPr/>
          <a:lstStyle/>
          <a:p>
            <a:r>
              <a:rPr lang="en-IN" dirty="0"/>
              <a:t>Famous restaurants in Bangalore</a:t>
            </a:r>
          </a:p>
        </p:txBody>
      </p:sp>
      <p:pic>
        <p:nvPicPr>
          <p:cNvPr id="1026" name="Picture 2">
            <a:extLst>
              <a:ext uri="{FF2B5EF4-FFF2-40B4-BE49-F238E27FC236}">
                <a16:creationId xmlns:a16="http://schemas.microsoft.com/office/drawing/2014/main" id="{85699CD8-372D-9797-3BEC-001A96B4283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2737617" y="1543932"/>
            <a:ext cx="9168243" cy="49506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E5A3E3-6CA0-209D-2DD2-2541EE2E2F76}"/>
              </a:ext>
            </a:extLst>
          </p:cNvPr>
          <p:cNvSpPr txBox="1"/>
          <p:nvPr/>
        </p:nvSpPr>
        <p:spPr>
          <a:xfrm>
            <a:off x="93305" y="2034074"/>
            <a:ext cx="2644312" cy="3970318"/>
          </a:xfrm>
          <a:prstGeom prst="rect">
            <a:avLst/>
          </a:prstGeom>
          <a:noFill/>
        </p:spPr>
        <p:txBody>
          <a:bodyPr wrap="square" rtlCol="0">
            <a:spAutoFit/>
          </a:bodyPr>
          <a:lstStyle/>
          <a:p>
            <a:pPr marL="285750" indent="-285750">
              <a:buFont typeface="Wingdings" panose="05000000000000000000" pitchFamily="2" charset="2"/>
              <a:buChar char="Ø"/>
            </a:pPr>
            <a:r>
              <a:rPr lang="en-IN" dirty="0"/>
              <a:t>Café Coffee Day was the most famous restaurant with more than 90 outlets in the city.</a:t>
            </a:r>
          </a:p>
          <a:p>
            <a:pPr marL="285750" indent="-285750">
              <a:buFont typeface="Wingdings" panose="05000000000000000000" pitchFamily="2" charset="2"/>
              <a:buChar char="Ø"/>
            </a:pPr>
            <a:r>
              <a:rPr lang="en-IN" dirty="0"/>
              <a:t>Likewise Onesta, Just Bake, Empire Restaurants are not trailing too far behind in the number of outlets.</a:t>
            </a:r>
          </a:p>
          <a:p>
            <a:pPr marL="285750" indent="-285750">
              <a:buFont typeface="Wingdings" panose="05000000000000000000" pitchFamily="2" charset="2"/>
              <a:buChar char="Ø"/>
            </a:pPr>
            <a:r>
              <a:rPr lang="en-IN" dirty="0"/>
              <a:t>These are chain outlets hence are present in almost all the localities of the city.</a:t>
            </a:r>
          </a:p>
        </p:txBody>
      </p:sp>
      <p:pic>
        <p:nvPicPr>
          <p:cNvPr id="3" name="Audio 2">
            <a:hlinkClick r:id="" action="ppaction://media"/>
            <a:extLst>
              <a:ext uri="{FF2B5EF4-FFF2-40B4-BE49-F238E27FC236}">
                <a16:creationId xmlns:a16="http://schemas.microsoft.com/office/drawing/2014/main" id="{14AF0F59-B921-0172-6EEF-EA801C2A90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3999813"/>
      </p:ext>
    </p:extLst>
  </p:cSld>
  <p:clrMapOvr>
    <a:masterClrMapping/>
  </p:clrMapOvr>
  <mc:AlternateContent xmlns:mc="http://schemas.openxmlformats.org/markup-compatibility/2006">
    <mc:Choice xmlns:p14="http://schemas.microsoft.com/office/powerpoint/2010/main" Requires="p14">
      <p:transition spd="slow" p14:dur="2000" advTm="27015"/>
    </mc:Choice>
    <mc:Fallback>
      <p:transition spd="slow" advTm="27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1D36-F305-82F3-B73D-F0195322BC48}"/>
              </a:ext>
            </a:extLst>
          </p:cNvPr>
          <p:cNvSpPr>
            <a:spLocks noGrp="1"/>
          </p:cNvSpPr>
          <p:nvPr>
            <p:ph type="title"/>
          </p:nvPr>
        </p:nvSpPr>
        <p:spPr/>
        <p:txBody>
          <a:bodyPr/>
          <a:lstStyle/>
          <a:p>
            <a:r>
              <a:rPr lang="en-IN" dirty="0"/>
              <a:t>Accepting online orders</a:t>
            </a:r>
          </a:p>
        </p:txBody>
      </p:sp>
      <p:pic>
        <p:nvPicPr>
          <p:cNvPr id="2052" name="Picture 4">
            <a:extLst>
              <a:ext uri="{FF2B5EF4-FFF2-40B4-BE49-F238E27FC236}">
                <a16:creationId xmlns:a16="http://schemas.microsoft.com/office/drawing/2014/main" id="{E3A9EA22-9976-C9E0-1344-97A9B36D1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937" y="1787688"/>
            <a:ext cx="4316088" cy="431608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96376D0-3A0F-2E6A-BA63-8E4C5AA19CE8}"/>
              </a:ext>
            </a:extLst>
          </p:cNvPr>
          <p:cNvSpPr>
            <a:spLocks noGrp="1"/>
          </p:cNvSpPr>
          <p:nvPr>
            <p:ph sz="quarter" idx="13"/>
          </p:nvPr>
        </p:nvSpPr>
        <p:spPr>
          <a:xfrm>
            <a:off x="913774" y="2367092"/>
            <a:ext cx="6476071" cy="3424107"/>
          </a:xfrm>
        </p:spPr>
        <p:txBody>
          <a:bodyPr>
            <a:noAutofit/>
          </a:bodyPr>
          <a:lstStyle/>
          <a:p>
            <a:r>
              <a:rPr lang="en-US" cap="none" dirty="0"/>
              <a:t>Approx 40 percent of the total restaurants in Bengaluru do not accept online orders. </a:t>
            </a:r>
          </a:p>
          <a:p>
            <a:r>
              <a:rPr lang="en-US" cap="none" dirty="0"/>
              <a:t>This may be due to insufficient revenue generated by these restaurants due to which they are unable to pay the commission</a:t>
            </a:r>
          </a:p>
          <a:p>
            <a:r>
              <a:rPr lang="en-US" cap="none" dirty="0"/>
              <a:t>To zomato for its online services. Zomato may want to give them some concession or incentives to encourage these restaurants</a:t>
            </a:r>
          </a:p>
          <a:p>
            <a:r>
              <a:rPr lang="en-US" cap="none" dirty="0"/>
              <a:t>To have online ordering from zomato.</a:t>
            </a:r>
            <a:endParaRPr lang="en-IN" cap="none" dirty="0"/>
          </a:p>
        </p:txBody>
      </p:sp>
      <p:pic>
        <p:nvPicPr>
          <p:cNvPr id="3" name="Audio 2">
            <a:hlinkClick r:id="" action="ppaction://media"/>
            <a:extLst>
              <a:ext uri="{FF2B5EF4-FFF2-40B4-BE49-F238E27FC236}">
                <a16:creationId xmlns:a16="http://schemas.microsoft.com/office/drawing/2014/main" id="{8536ADD3-23DA-4EA1-AEFA-17238867E8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47611244"/>
      </p:ext>
    </p:extLst>
  </p:cSld>
  <p:clrMapOvr>
    <a:masterClrMapping/>
  </p:clrMapOvr>
  <mc:AlternateContent xmlns:mc="http://schemas.openxmlformats.org/markup-compatibility/2006">
    <mc:Choice xmlns:p14="http://schemas.microsoft.com/office/powerpoint/2010/main" Requires="p14">
      <p:transition spd="slow" p14:dur="2000" advTm="59756"/>
    </mc:Choice>
    <mc:Fallback>
      <p:transition spd="slow" advTm="59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E98E8-1A27-250A-91B8-6284E515F9BF}"/>
              </a:ext>
            </a:extLst>
          </p:cNvPr>
          <p:cNvSpPr>
            <a:spLocks noGrp="1"/>
          </p:cNvSpPr>
          <p:nvPr>
            <p:ph type="title"/>
          </p:nvPr>
        </p:nvSpPr>
        <p:spPr/>
        <p:txBody>
          <a:bodyPr/>
          <a:lstStyle/>
          <a:p>
            <a:r>
              <a:rPr lang="en-IN" dirty="0"/>
              <a:t>Accepting Table bookings</a:t>
            </a:r>
          </a:p>
        </p:txBody>
      </p:sp>
      <p:pic>
        <p:nvPicPr>
          <p:cNvPr id="3074" name="Picture 2">
            <a:extLst>
              <a:ext uri="{FF2B5EF4-FFF2-40B4-BE49-F238E27FC236}">
                <a16:creationId xmlns:a16="http://schemas.microsoft.com/office/drawing/2014/main" id="{96D39C62-9F6F-6A79-504E-EFDD39F137E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7415474" y="2214694"/>
            <a:ext cx="3607113" cy="36071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A2F9FE-CFBA-FE23-4171-7AEE5DB2A689}"/>
              </a:ext>
            </a:extLst>
          </p:cNvPr>
          <p:cNvSpPr txBox="1"/>
          <p:nvPr/>
        </p:nvSpPr>
        <p:spPr>
          <a:xfrm>
            <a:off x="601850" y="2704314"/>
            <a:ext cx="6644524" cy="1938992"/>
          </a:xfrm>
          <a:prstGeom prst="rect">
            <a:avLst/>
          </a:prstGeom>
          <a:noFill/>
        </p:spPr>
        <p:txBody>
          <a:bodyPr wrap="square">
            <a:spAutoFit/>
          </a:bodyPr>
          <a:lstStyle/>
          <a:p>
            <a:pPr marL="285750" indent="-285750">
              <a:buFont typeface="Wingdings" panose="05000000000000000000" pitchFamily="2" charset="2"/>
              <a:buChar char="Ø"/>
            </a:pPr>
            <a:r>
              <a:rPr lang="en-IN" sz="2000" dirty="0"/>
              <a:t>Approx 2/3rd of the total restaurants in Bengaluru do not accept table bookings. </a:t>
            </a:r>
          </a:p>
          <a:p>
            <a:pPr marL="285750" indent="-285750">
              <a:buFont typeface="Wingdings" panose="05000000000000000000" pitchFamily="2" charset="2"/>
              <a:buChar char="Ø"/>
            </a:pPr>
            <a:r>
              <a:rPr lang="en-IN" sz="2000" dirty="0"/>
              <a:t>This may be due to regular cancellations and no show ups or maybe they don't have enough customers.</a:t>
            </a:r>
          </a:p>
          <a:p>
            <a:pPr marL="285750" indent="-285750">
              <a:buFont typeface="Wingdings" panose="05000000000000000000" pitchFamily="2" charset="2"/>
              <a:buChar char="Ø"/>
            </a:pPr>
            <a:r>
              <a:rPr lang="en-IN" sz="2000" dirty="0"/>
              <a:t>Zomato can introduce a small charge for table booking and cancellations would cause penalty to the user.</a:t>
            </a:r>
          </a:p>
        </p:txBody>
      </p:sp>
      <p:pic>
        <p:nvPicPr>
          <p:cNvPr id="3" name="Audio 2">
            <a:hlinkClick r:id="" action="ppaction://media"/>
            <a:extLst>
              <a:ext uri="{FF2B5EF4-FFF2-40B4-BE49-F238E27FC236}">
                <a16:creationId xmlns:a16="http://schemas.microsoft.com/office/drawing/2014/main" id="{49DA6DFD-BE1A-7C95-1FB5-59427CDCC6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8834298"/>
      </p:ext>
    </p:extLst>
  </p:cSld>
  <p:clrMapOvr>
    <a:masterClrMapping/>
  </p:clrMapOvr>
  <mc:AlternateContent xmlns:mc="http://schemas.openxmlformats.org/markup-compatibility/2006">
    <mc:Choice xmlns:p14="http://schemas.microsoft.com/office/powerpoint/2010/main" Requires="p14">
      <p:transition spd="slow" p14:dur="2000" advTm="53230"/>
    </mc:Choice>
    <mc:Fallback>
      <p:transition spd="slow" advTm="53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392-D0B9-9DFF-8CB4-FE6C879A88EB}"/>
              </a:ext>
            </a:extLst>
          </p:cNvPr>
          <p:cNvSpPr>
            <a:spLocks noGrp="1"/>
          </p:cNvSpPr>
          <p:nvPr>
            <p:ph type="title"/>
          </p:nvPr>
        </p:nvSpPr>
        <p:spPr/>
        <p:txBody>
          <a:bodyPr/>
          <a:lstStyle/>
          <a:p>
            <a:r>
              <a:rPr lang="en-IN" dirty="0"/>
              <a:t>Ratings of Restaurant</a:t>
            </a:r>
          </a:p>
        </p:txBody>
      </p:sp>
      <p:pic>
        <p:nvPicPr>
          <p:cNvPr id="4098" name="Picture 2">
            <a:extLst>
              <a:ext uri="{FF2B5EF4-FFF2-40B4-BE49-F238E27FC236}">
                <a16:creationId xmlns:a16="http://schemas.microsoft.com/office/drawing/2014/main" id="{B09C0097-A164-E08F-7998-138BC895DD9B}"/>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6096000" y="2214694"/>
            <a:ext cx="5296678" cy="4349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E1D73D-58B6-8B5E-797D-70486BEFC3BF}"/>
              </a:ext>
            </a:extLst>
          </p:cNvPr>
          <p:cNvSpPr txBox="1"/>
          <p:nvPr/>
        </p:nvSpPr>
        <p:spPr>
          <a:xfrm>
            <a:off x="399711" y="2214694"/>
            <a:ext cx="4534678" cy="2831544"/>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From the density plot we can determine the average ratings of restaurants in Bengaluru.</a:t>
            </a:r>
          </a:p>
          <a:p>
            <a:pPr marL="285750" indent="-285750">
              <a:buFont typeface="Wingdings" panose="05000000000000000000" pitchFamily="2" charset="2"/>
              <a:buChar char="Ø"/>
            </a:pPr>
            <a:r>
              <a:rPr lang="en-IN" sz="2000" dirty="0"/>
              <a:t>Most restaurants fall within the range of 3.5 to 4.5.</a:t>
            </a:r>
          </a:p>
          <a:p>
            <a:pPr marL="285750" indent="-285750">
              <a:buFont typeface="Wingdings" panose="05000000000000000000" pitchFamily="2" charset="2"/>
              <a:buChar char="Ø"/>
            </a:pPr>
            <a:r>
              <a:rPr lang="en-IN" sz="2000" dirty="0"/>
              <a:t>Restaurant has to be exceptional in service and food in order to get a rating of more than 4.5.</a:t>
            </a:r>
          </a:p>
          <a:p>
            <a:pPr marL="285750" indent="-285750">
              <a:buFont typeface="Wingdings" panose="05000000000000000000" pitchFamily="2" charset="2"/>
              <a:buChar char="Ø"/>
            </a:pPr>
            <a:endParaRPr lang="en-IN" dirty="0"/>
          </a:p>
        </p:txBody>
      </p:sp>
      <p:pic>
        <p:nvPicPr>
          <p:cNvPr id="3" name="Audio 2">
            <a:hlinkClick r:id="" action="ppaction://media"/>
            <a:extLst>
              <a:ext uri="{FF2B5EF4-FFF2-40B4-BE49-F238E27FC236}">
                <a16:creationId xmlns:a16="http://schemas.microsoft.com/office/drawing/2014/main" id="{F533DAFB-C0DD-9FEA-8595-8D0304BA73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3683785"/>
      </p:ext>
    </p:extLst>
  </p:cSld>
  <p:clrMapOvr>
    <a:masterClrMapping/>
  </p:clrMapOvr>
  <mc:AlternateContent xmlns:mc="http://schemas.openxmlformats.org/markup-compatibility/2006">
    <mc:Choice xmlns:p14="http://schemas.microsoft.com/office/powerpoint/2010/main" Requires="p14">
      <p:transition spd="slow" p14:dur="2000" advTm="45545"/>
    </mc:Choice>
    <mc:Fallback>
      <p:transition spd="slow" advTm="45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C6C8-DC28-026C-DCF6-420FB1F88F82}"/>
              </a:ext>
            </a:extLst>
          </p:cNvPr>
          <p:cNvSpPr>
            <a:spLocks noGrp="1"/>
          </p:cNvSpPr>
          <p:nvPr>
            <p:ph type="title"/>
          </p:nvPr>
        </p:nvSpPr>
        <p:spPr>
          <a:xfrm>
            <a:off x="913775" y="618517"/>
            <a:ext cx="10364451" cy="790405"/>
          </a:xfrm>
        </p:spPr>
        <p:txBody>
          <a:bodyPr/>
          <a:lstStyle/>
          <a:p>
            <a:r>
              <a:rPr lang="en-IN" dirty="0"/>
              <a:t>Online orders</a:t>
            </a:r>
          </a:p>
        </p:txBody>
      </p:sp>
      <p:pic>
        <p:nvPicPr>
          <p:cNvPr id="5" name="Content Placeholder 4">
            <a:extLst>
              <a:ext uri="{FF2B5EF4-FFF2-40B4-BE49-F238E27FC236}">
                <a16:creationId xmlns:a16="http://schemas.microsoft.com/office/drawing/2014/main" id="{25F53BF6-D9C4-9556-BB73-F28FDCC90B16}"/>
              </a:ext>
            </a:extLst>
          </p:cNvPr>
          <p:cNvPicPr>
            <a:picLocks noGrp="1" noChangeAspect="1"/>
          </p:cNvPicPr>
          <p:nvPr>
            <p:ph sz="quarter" idx="13"/>
          </p:nvPr>
        </p:nvPicPr>
        <p:blipFill rotWithShape="1">
          <a:blip r:embed="rId4">
            <a:extLst>
              <a:ext uri="{28A0092B-C50C-407E-A947-70E740481C1C}">
                <a14:useLocalDpi xmlns:a14="http://schemas.microsoft.com/office/drawing/2010/main" val="0"/>
              </a:ext>
            </a:extLst>
          </a:blip>
          <a:srcRect l="6241" t="20334" r="29569" b="10843"/>
          <a:stretch/>
        </p:blipFill>
        <p:spPr>
          <a:xfrm>
            <a:off x="4124131" y="2081784"/>
            <a:ext cx="6865861" cy="4664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E813BE1-E0CF-63EB-6BA1-A7E3A69312A2}"/>
              </a:ext>
            </a:extLst>
          </p:cNvPr>
          <p:cNvPicPr>
            <a:picLocks noChangeAspect="1"/>
          </p:cNvPicPr>
          <p:nvPr/>
        </p:nvPicPr>
        <p:blipFill rotWithShape="1">
          <a:blip r:embed="rId5"/>
          <a:srcRect l="73225" t="19339" b="68318"/>
          <a:stretch/>
        </p:blipFill>
        <p:spPr>
          <a:xfrm>
            <a:off x="10151706" y="2081784"/>
            <a:ext cx="2040294" cy="587829"/>
          </a:xfrm>
          <a:prstGeom prst="rect">
            <a:avLst/>
          </a:prstGeom>
        </p:spPr>
      </p:pic>
      <p:sp>
        <p:nvSpPr>
          <p:cNvPr id="9" name="TextBox 8">
            <a:extLst>
              <a:ext uri="{FF2B5EF4-FFF2-40B4-BE49-F238E27FC236}">
                <a16:creationId xmlns:a16="http://schemas.microsoft.com/office/drawing/2014/main" id="{AEC3B0A2-0638-A125-7510-D4C41D51CC46}"/>
              </a:ext>
            </a:extLst>
          </p:cNvPr>
          <p:cNvSpPr txBox="1"/>
          <p:nvPr/>
        </p:nvSpPr>
        <p:spPr>
          <a:xfrm>
            <a:off x="206778" y="2288262"/>
            <a:ext cx="3228391" cy="317009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We can observe that median number of votes for both categories vary.</a:t>
            </a:r>
          </a:p>
          <a:p>
            <a:pPr marL="285750" indent="-285750">
              <a:buFont typeface="Wingdings" panose="05000000000000000000" pitchFamily="2" charset="2"/>
              <a:buChar char="Ø"/>
            </a:pPr>
            <a:r>
              <a:rPr lang="en-US" sz="2000" dirty="0"/>
              <a:t>Restaurants accepting online orders tend to get more votes from customers as there is a rating option popping up after each order through zomato application.</a:t>
            </a:r>
            <a:endParaRPr lang="en-IN" sz="2000" dirty="0"/>
          </a:p>
        </p:txBody>
      </p:sp>
      <p:pic>
        <p:nvPicPr>
          <p:cNvPr id="3" name="Audio 2">
            <a:hlinkClick r:id="" action="ppaction://media"/>
            <a:extLst>
              <a:ext uri="{FF2B5EF4-FFF2-40B4-BE49-F238E27FC236}">
                <a16:creationId xmlns:a16="http://schemas.microsoft.com/office/drawing/2014/main" id="{E2F4E41F-9842-E84E-5E49-3BE568AB66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33765677"/>
      </p:ext>
    </p:extLst>
  </p:cSld>
  <p:clrMapOvr>
    <a:masterClrMapping/>
  </p:clrMapOvr>
  <mc:AlternateContent xmlns:mc="http://schemas.openxmlformats.org/markup-compatibility/2006">
    <mc:Choice xmlns:p14="http://schemas.microsoft.com/office/powerpoint/2010/main" Requires="p14">
      <p:transition spd="slow" p14:dur="2000" advTm="27479"/>
    </mc:Choice>
    <mc:Fallback>
      <p:transition spd="slow" advTm="2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579</TotalTime>
  <Words>1371</Words>
  <Application>Microsoft Office PowerPoint</Application>
  <PresentationFormat>Widescreen</PresentationFormat>
  <Paragraphs>102</Paragraphs>
  <Slides>17</Slides>
  <Notes>0</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Tw Cen MT</vt:lpstr>
      <vt:lpstr>Tw Cen MT (Body</vt:lpstr>
      <vt:lpstr>Wingdings</vt:lpstr>
      <vt:lpstr>Droplet</vt:lpstr>
      <vt:lpstr>Exploratory Data Analysis – (EDA) Project</vt:lpstr>
      <vt:lpstr>INTRODUCTION: </vt:lpstr>
      <vt:lpstr>PROBLEM STATEMENT</vt:lpstr>
      <vt:lpstr>Features of dataset under analysis</vt:lpstr>
      <vt:lpstr>Famous restaurants in Bangalore</vt:lpstr>
      <vt:lpstr>Accepting online orders</vt:lpstr>
      <vt:lpstr>Accepting Table bookings</vt:lpstr>
      <vt:lpstr>Ratings of Restaurant</vt:lpstr>
      <vt:lpstr>Online orders</vt:lpstr>
      <vt:lpstr>Distribution for cost of two people</vt:lpstr>
      <vt:lpstr>Cost v/s rating analysis</vt:lpstr>
      <vt:lpstr>Type of restaurant </vt:lpstr>
      <vt:lpstr>Restaurants based on location</vt:lpstr>
      <vt:lpstr>Types of cuisines </vt:lpstr>
      <vt:lpstr>Which are the most common cuisines in each locations?</vt:lpstr>
      <vt:lpstr>Conclusion</vt:lpstr>
      <vt:lpstr>Actionable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 (EDA) Project</dc:title>
  <dc:creator>Tanmay Saxena</dc:creator>
  <cp:lastModifiedBy>Tanmay Saxena</cp:lastModifiedBy>
  <cp:revision>4</cp:revision>
  <dcterms:created xsi:type="dcterms:W3CDTF">2022-08-31T13:02:12Z</dcterms:created>
  <dcterms:modified xsi:type="dcterms:W3CDTF">2022-09-03T12:53:39Z</dcterms:modified>
</cp:coreProperties>
</file>